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369" r:id="rId2"/>
    <p:sldId id="445" r:id="rId3"/>
    <p:sldId id="426" r:id="rId4"/>
    <p:sldId id="493" r:id="rId5"/>
    <p:sldId id="495" r:id="rId6"/>
    <p:sldId id="524" r:id="rId7"/>
    <p:sldId id="525" r:id="rId8"/>
    <p:sldId id="496" r:id="rId9"/>
    <p:sldId id="526" r:id="rId10"/>
    <p:sldId id="527" r:id="rId11"/>
    <p:sldId id="528" r:id="rId12"/>
    <p:sldId id="502" r:id="rId13"/>
    <p:sldId id="497" r:id="rId14"/>
    <p:sldId id="498" r:id="rId15"/>
    <p:sldId id="499" r:id="rId16"/>
    <p:sldId id="447" r:id="rId17"/>
    <p:sldId id="448" r:id="rId18"/>
    <p:sldId id="490" r:id="rId19"/>
    <p:sldId id="450" r:id="rId20"/>
    <p:sldId id="449" r:id="rId21"/>
    <p:sldId id="451" r:id="rId22"/>
    <p:sldId id="529" r:id="rId23"/>
    <p:sldId id="452" r:id="rId24"/>
    <p:sldId id="503" r:id="rId25"/>
    <p:sldId id="453" r:id="rId26"/>
    <p:sldId id="455" r:id="rId27"/>
    <p:sldId id="456" r:id="rId28"/>
    <p:sldId id="457" r:id="rId29"/>
    <p:sldId id="531" r:id="rId30"/>
    <p:sldId id="530" r:id="rId31"/>
    <p:sldId id="532" r:id="rId32"/>
    <p:sldId id="533" r:id="rId33"/>
    <p:sldId id="534" r:id="rId34"/>
    <p:sldId id="518" r:id="rId35"/>
    <p:sldId id="535" r:id="rId36"/>
    <p:sldId id="519" r:id="rId37"/>
    <p:sldId id="520" r:id="rId38"/>
    <p:sldId id="521" r:id="rId39"/>
    <p:sldId id="522" r:id="rId40"/>
    <p:sldId id="504" r:id="rId41"/>
    <p:sldId id="537" r:id="rId42"/>
    <p:sldId id="538" r:id="rId43"/>
    <p:sldId id="458" r:id="rId44"/>
    <p:sldId id="508" r:id="rId45"/>
    <p:sldId id="513" r:id="rId46"/>
    <p:sldId id="514" r:id="rId47"/>
    <p:sldId id="536" r:id="rId48"/>
    <p:sldId id="515" r:id="rId49"/>
    <p:sldId id="512" r:id="rId50"/>
    <p:sldId id="539" r:id="rId51"/>
    <p:sldId id="523" r:id="rId52"/>
    <p:sldId id="540" r:id="rId53"/>
    <p:sldId id="511" r:id="rId54"/>
    <p:sldId id="459" r:id="rId55"/>
    <p:sldId id="461" r:id="rId56"/>
    <p:sldId id="462" r:id="rId57"/>
    <p:sldId id="463" r:id="rId58"/>
    <p:sldId id="464" r:id="rId59"/>
    <p:sldId id="465" r:id="rId60"/>
    <p:sldId id="469" r:id="rId61"/>
    <p:sldId id="470" r:id="rId62"/>
    <p:sldId id="471" r:id="rId63"/>
    <p:sldId id="472" r:id="rId64"/>
    <p:sldId id="473" r:id="rId65"/>
    <p:sldId id="474" r:id="rId66"/>
    <p:sldId id="475" r:id="rId67"/>
    <p:sldId id="476" r:id="rId68"/>
    <p:sldId id="542" r:id="rId69"/>
    <p:sldId id="543" r:id="rId70"/>
    <p:sldId id="509" r:id="rId71"/>
    <p:sldId id="477" r:id="rId72"/>
    <p:sldId id="544" r:id="rId73"/>
    <p:sldId id="478" r:id="rId74"/>
    <p:sldId id="479" r:id="rId75"/>
    <p:sldId id="480" r:id="rId76"/>
    <p:sldId id="481" r:id="rId77"/>
    <p:sldId id="482" r:id="rId78"/>
    <p:sldId id="483" r:id="rId79"/>
    <p:sldId id="484" r:id="rId80"/>
    <p:sldId id="485" r:id="rId81"/>
    <p:sldId id="486" r:id="rId82"/>
    <p:sldId id="487" r:id="rId83"/>
    <p:sldId id="488" r:id="rId84"/>
    <p:sldId id="545" r:id="rId85"/>
    <p:sldId id="546" r:id="rId86"/>
    <p:sldId id="489" r:id="rId87"/>
    <p:sldId id="517" r:id="rId88"/>
    <p:sldId id="505" r:id="rId89"/>
    <p:sldId id="506" r:id="rId90"/>
    <p:sldId id="507" r:id="rId91"/>
    <p:sldId id="516" r:id="rId92"/>
    <p:sldId id="548" r:id="rId9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698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 autoAdjust="0"/>
    <p:restoredTop sz="87972" autoAdjust="0"/>
  </p:normalViewPr>
  <p:slideViewPr>
    <p:cSldViewPr>
      <p:cViewPr varScale="1">
        <p:scale>
          <a:sx n="59" d="100"/>
          <a:sy n="59" d="100"/>
        </p:scale>
        <p:origin x="-1565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331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9FD38BD-73DB-411A-BEDF-4F55C9CF8881}" type="datetimeFigureOut">
              <a:rPr lang="zh-CN" altLang="en-US"/>
              <a:pPr>
                <a:defRPr/>
              </a:pPr>
              <a:t>2015/9/9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07E20E9-0BA9-4F2F-8CD5-6E24F97AB8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896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1A49E9E-F895-4EFE-8ED0-1C05E2C1546E}" type="datetimeFigureOut">
              <a:rPr lang="zh-CN" altLang="en-US"/>
              <a:pPr>
                <a:defRPr/>
              </a:pPr>
              <a:t>2015/9/9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noProof="0"/>
              <a:t>单击此处编辑母版文本样式</a:t>
            </a:r>
          </a:p>
          <a:p>
            <a:pPr lvl="1"/>
            <a:r>
              <a:rPr lang="zh-CN" noProof="0"/>
              <a:t>第二级</a:t>
            </a:r>
          </a:p>
          <a:p>
            <a:pPr lvl="2"/>
            <a:r>
              <a:rPr lang="zh-CN" noProof="0"/>
              <a:t>第三级</a:t>
            </a:r>
          </a:p>
          <a:p>
            <a:pPr lvl="3"/>
            <a:r>
              <a:rPr lang="zh-CN" noProof="0"/>
              <a:t>第四级</a:t>
            </a:r>
          </a:p>
          <a:p>
            <a:pPr lvl="4"/>
            <a:r>
              <a:rPr lang="zh-CN" noProof="0"/>
              <a:t>第五级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FAB44A5-B51A-4840-874E-0301AF908E5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1385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Chapter 2, we see our first algorithms, which solve the problem of sorting a sequence of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numbers. They are written in a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pseudocode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which, although not directly translatable to any conventional programming language, conveys the structure of the algorithm clearly enough that a competent programmer can implement it in the language of his choice. The sorting algorithms we examine are insertion sort, which uses an incremental approach, and merge sort, which uses a recursive technique known as "divide and conquer." Although the time each requires increases with the value of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rate of increase differs between the two algorithms. We determine these running times in Chapter 2, and we develop a useful notation to express them.</a:t>
            </a:r>
            <a:endParaRPr lang="en-US" altLang="zh-CN" dirty="0" smtClean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08DC71-3E27-4FEF-A153-7117123E1583}" type="slidenum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 smtClean="0"/>
          </a:p>
        </p:txBody>
      </p:sp>
      <p:sp>
        <p:nvSpPr>
          <p:cNvPr id="19459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6A03921-DDFA-408F-98FE-0057848640A1}" type="slidenum">
              <a:rPr lang="en-US" altLang="zh-CN" sz="1200">
                <a:latin typeface="+mn-lt"/>
                <a:ea typeface="+mn-ea"/>
              </a:rPr>
              <a:pPr algn="r">
                <a:defRPr/>
              </a:pPr>
              <a:t>2</a:t>
            </a:fld>
            <a:endParaRPr lang="zh-CN" altLang="en-US" sz="1200">
              <a:latin typeface="+mn-l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altLang="zh-CN" smtClean="0"/>
              <a:pPr/>
              <a:t>91</a:t>
            </a:fld>
            <a:endParaRPr 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0638" y="20638"/>
            <a:ext cx="3498850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503613" y="20638"/>
            <a:ext cx="5624512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0638" y="2817813"/>
            <a:ext cx="7669212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662863" y="2819400"/>
            <a:ext cx="1460500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0638" y="5089525"/>
            <a:ext cx="9097962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8755063" y="2470150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1A099F-6CFD-4099-97CE-E2892D1B888D}" type="datetimeFigureOut">
              <a:rPr lang="zh-CN" altLang="en-US"/>
              <a:pPr>
                <a:defRPr/>
              </a:pPr>
              <a:t>2015/9/9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70AF0CC-E1BC-4E46-A2FD-38DA6964E3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1792288" y="4800600"/>
            <a:ext cx="550068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E051C16-FC46-4885-BA1D-ACE8AEB00A8C}" type="datetimeFigureOut">
              <a:rPr lang="zh-CN" altLang="en-US"/>
              <a:pPr>
                <a:defRPr/>
              </a:pPr>
              <a:t>2015/9/9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C6B43C-95D7-45A3-B667-06472C2681B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8686800" y="5265738"/>
            <a:ext cx="4572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B978A8A-09E2-4844-80F1-D8A034E5F35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DCF0AF0-BA8D-486F-9590-9BD1E7129F4B}" type="datetimeFigureOut">
              <a:rPr lang="zh-CN" altLang="en-US"/>
              <a:pPr>
                <a:defRPr/>
              </a:pPr>
              <a:t>2015/9/9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6A1B9008-8499-4AD8-BFF8-C317C6F7B1E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CC9CCCF-DD63-4F74-A4D3-042CE717D368}" type="datetimeFigureOut">
              <a:rPr lang="zh-CN" altLang="en-US"/>
              <a:pPr>
                <a:defRPr/>
              </a:pPr>
              <a:t>2015/9/9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66029AF2-A1F3-4BC9-A570-349A306EF6F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D1B09-EDB8-4394-93AB-02F5D674C8AD}" type="datetimeFigureOut">
              <a:rPr lang="zh-CN" altLang="en-US"/>
              <a:pPr>
                <a:defRPr/>
              </a:pPr>
              <a:t>2015/9/9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28FB5-9094-4510-A36F-8C82C470661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24447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C258FA-3D8F-47C3-B174-5D057AAAABDA}" type="datetimeFigureOut">
              <a:rPr lang="zh-CN" altLang="en-US"/>
              <a:pPr>
                <a:defRPr/>
              </a:pPr>
              <a:t>2015/9/9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722DDA-129F-4F3E-8068-C5D5B114BB1F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FED51-54B4-4F51-BD93-8F7FB61D46AF}" type="datetimeFigureOut">
              <a:rPr lang="zh-CN" altLang="en-US"/>
              <a:pPr>
                <a:defRPr/>
              </a:pPr>
              <a:t>2015/9/9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383373-76D3-4E60-98AD-C63398F51E9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9E5A7D-70E5-45A2-8456-DAA2978D3E69}" type="datetimeFigureOut">
              <a:rPr lang="zh-CN" altLang="en-US"/>
              <a:pPr>
                <a:defRPr/>
              </a:pPr>
              <a:t>2015/9/9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6131E4E-414A-46CB-9487-3DBFF9684055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595313" y="4800600"/>
            <a:ext cx="4873625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0"/>
            <a:ext cx="4873752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 smtClean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41A952-A28B-4212-96AC-23A86124BAD5}" type="datetimeFigureOut">
              <a:rPr lang="zh-CN" altLang="en-US"/>
              <a:pPr>
                <a:defRPr/>
              </a:pPr>
              <a:t>2015/9/9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D0CBFD3-DE15-48B4-96FF-AAA33ADBB8C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4815079-A536-4325-85BF-13A1B21ACBE1}" type="datetimeFigureOut">
              <a:rPr lang="zh-CN" altLang="en-US"/>
              <a:pPr>
                <a:defRPr/>
              </a:pPr>
              <a:t>2015/9/9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F44B99-1FF2-4B87-972B-F6534754001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733800" y="1316038"/>
            <a:ext cx="4953000" cy="1416050"/>
          </a:xfrm>
        </p:spPr>
        <p:txBody>
          <a:bodyPr rtlCol="0"/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1600" b="1" dirty="0" smtClean="0"/>
              <a:t>《</a:t>
            </a:r>
            <a:r>
              <a:rPr altLang="en-US" sz="1600" b="1" dirty="0" smtClean="0"/>
              <a:t>算法分析</a:t>
            </a:r>
            <a:r>
              <a:rPr lang="zh-CN" altLang="en-US" sz="1600" b="1" dirty="0" smtClean="0"/>
              <a:t>与设计</a:t>
            </a:r>
            <a:r>
              <a:rPr lang="en-US" altLang="zh-CN" sz="1600" b="1" dirty="0" smtClean="0"/>
              <a:t>》</a:t>
            </a:r>
            <a:r>
              <a:rPr altLang="en-US" sz="1600" b="1" dirty="0" smtClean="0"/>
              <a:t>课程组</a:t>
            </a:r>
            <a:endParaRPr lang="en-US" altLang="zh-CN" sz="1600" b="1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altLang="en-US" sz="1600" b="1" dirty="0"/>
              <a:t>重庆大学计算机学院 </a:t>
            </a:r>
            <a:endParaRPr lang="en-US" altLang="zh-CN" sz="16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3048000"/>
            <a:ext cx="7239000" cy="18288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altLang="zh-CN" sz="4900" b="0" dirty="0" smtClean="0">
                <a:solidFill>
                  <a:prstClr val="white"/>
                </a:solidFill>
              </a:rPr>
              <a:t>Algorithm Design &amp; Analysis</a:t>
            </a:r>
            <a:br>
              <a:rPr lang="en-US" altLang="zh-CN" sz="4900" b="0" dirty="0" smtClean="0">
                <a:solidFill>
                  <a:prstClr val="white"/>
                </a:solidFill>
              </a:rPr>
            </a:br>
            <a:r>
              <a:rPr lang="en-US" altLang="zh-CN" dirty="0" smtClean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Introduction to Algorithm</a:t>
            </a:r>
            <a:endParaRPr dirty="0">
              <a:solidFill>
                <a:srgbClr val="FFFF00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436563" y="222250"/>
            <a:ext cx="84026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en-US" altLang="zh-CN" sz="3600" b="1" dirty="0" smtClean="0">
                <a:solidFill>
                  <a:srgbClr val="0000FF"/>
                </a:solidFill>
                <a:latin typeface="Calibri" pitchFamily="34" charset="0"/>
              </a:rPr>
              <a:t>Chapter </a:t>
            </a:r>
            <a:r>
              <a:rPr lang="en-US" altLang="zh-CN" sz="3600" b="1" dirty="0">
                <a:solidFill>
                  <a:srgbClr val="0000FF"/>
                </a:solidFill>
                <a:latin typeface="Calibri" pitchFamily="34" charset="0"/>
              </a:rPr>
              <a:t>2:</a:t>
            </a:r>
            <a:br>
              <a:rPr lang="en-US" altLang="zh-CN" sz="3600" b="1" dirty="0">
                <a:solidFill>
                  <a:srgbClr val="0000FF"/>
                </a:solidFill>
                <a:latin typeface="Calibri" pitchFamily="34" charset="0"/>
              </a:rPr>
            </a:br>
            <a:r>
              <a:rPr lang="en-US" altLang="zh-CN" sz="3600" b="1" dirty="0">
                <a:solidFill>
                  <a:srgbClr val="0000FF"/>
                </a:solidFill>
                <a:latin typeface="Calibri" pitchFamily="34" charset="0"/>
              </a:rPr>
              <a:t>Getting Started: Analyzing Algorithms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0" dirty="0"/>
              <a:t>The RAM model uses integer and </a:t>
            </a:r>
            <a:r>
              <a:rPr lang="en-US" altLang="zh-CN" sz="2800" b="0" dirty="0" err="1"/>
              <a:t>f</a:t>
            </a:r>
            <a:r>
              <a:rPr lang="en-US" altLang="zh-CN" sz="2800" b="0" dirty="0" err="1" smtClean="0"/>
              <a:t>oating</a:t>
            </a:r>
            <a:r>
              <a:rPr lang="en-US" altLang="zh-CN" sz="2800" b="0" dirty="0" smtClean="0"/>
              <a:t>-point </a:t>
            </a:r>
            <a:r>
              <a:rPr lang="en-US" altLang="zh-CN" sz="2800" b="0" dirty="0"/>
              <a:t>types.</a:t>
            </a:r>
          </a:p>
          <a:p>
            <a:r>
              <a:rPr lang="en-US" altLang="zh-CN" sz="2800" b="0" dirty="0" smtClean="0"/>
              <a:t>We don’t </a:t>
            </a:r>
            <a:r>
              <a:rPr lang="en-US" altLang="zh-CN" sz="2800" b="0" dirty="0"/>
              <a:t>worry about precision, although it is crucial in certain numerical applications.</a:t>
            </a:r>
          </a:p>
          <a:p>
            <a:r>
              <a:rPr lang="en-US" altLang="zh-CN" sz="2800" b="0" dirty="0" smtClean="0"/>
              <a:t>There </a:t>
            </a:r>
            <a:r>
              <a:rPr lang="en-US" altLang="zh-CN" sz="2800" b="0" dirty="0"/>
              <a:t>is a limit on the word size: when working with inputs of size </a:t>
            </a:r>
            <a:r>
              <a:rPr lang="en-US" altLang="zh-CN" sz="2800" b="0" i="1" dirty="0"/>
              <a:t>n</a:t>
            </a:r>
            <a:r>
              <a:rPr lang="en-US" altLang="zh-CN" sz="2800" b="0" dirty="0"/>
              <a:t>, </a:t>
            </a:r>
            <a:r>
              <a:rPr lang="en-US" altLang="zh-CN" sz="2800" b="0" dirty="0" smtClean="0"/>
              <a:t>assume that </a:t>
            </a:r>
            <a:r>
              <a:rPr lang="en-US" altLang="zh-CN" sz="2800" b="0" dirty="0"/>
              <a:t>integers are represented by </a:t>
            </a:r>
            <a:r>
              <a:rPr lang="en-US" altLang="zh-CN" sz="2800" b="0" i="1" dirty="0"/>
              <a:t>c </a:t>
            </a:r>
            <a:r>
              <a:rPr lang="en-US" altLang="zh-CN" sz="2800" b="0" dirty="0" err="1" smtClean="0"/>
              <a:t>lg</a:t>
            </a:r>
            <a:r>
              <a:rPr lang="en-US" altLang="zh-CN" sz="2800" b="0" i="1" dirty="0" err="1" smtClean="0"/>
              <a:t>n</a:t>
            </a:r>
            <a:r>
              <a:rPr lang="en-US" altLang="zh-CN" sz="2800" b="0" i="1" dirty="0" smtClean="0"/>
              <a:t> </a:t>
            </a:r>
            <a:r>
              <a:rPr lang="en-US" altLang="zh-CN" sz="2800" b="0" dirty="0"/>
              <a:t>bits for some constant </a:t>
            </a:r>
            <a:r>
              <a:rPr lang="en-US" altLang="zh-CN" sz="2800" b="0" i="1" dirty="0"/>
              <a:t>c </a:t>
            </a:r>
            <a:r>
              <a:rPr lang="en-US" altLang="zh-CN" sz="2800" b="0" dirty="0"/>
              <a:t>≥ 1. </a:t>
            </a:r>
            <a:endParaRPr lang="en-US" altLang="zh-CN" sz="2800" b="0" dirty="0" smtClean="0"/>
          </a:p>
          <a:p>
            <a:pPr lvl="1" indent="-342900"/>
            <a:r>
              <a:rPr lang="en-US" altLang="zh-CN" b="0" i="1" dirty="0" smtClean="0"/>
              <a:t>c </a:t>
            </a:r>
            <a:r>
              <a:rPr lang="en-US" altLang="zh-CN" b="0" dirty="0"/>
              <a:t>≥ 1</a:t>
            </a:r>
            <a:r>
              <a:rPr lang="en-US" altLang="zh-CN" b="0" dirty="0" smtClean="0"/>
              <a:t>⇒ we </a:t>
            </a:r>
            <a:r>
              <a:rPr lang="en-US" altLang="zh-CN" b="0" dirty="0"/>
              <a:t>can hold the value of </a:t>
            </a:r>
            <a:r>
              <a:rPr lang="en-US" altLang="zh-CN" b="0" i="1" dirty="0"/>
              <a:t>n </a:t>
            </a:r>
            <a:r>
              <a:rPr lang="en-US" altLang="zh-CN" b="0" dirty="0"/>
              <a:t>⇒we can index the individual </a:t>
            </a:r>
            <a:r>
              <a:rPr lang="en-US" altLang="zh-CN" b="0" dirty="0" smtClean="0"/>
              <a:t>elements.</a:t>
            </a:r>
          </a:p>
          <a:p>
            <a:pPr lvl="1" indent="-342900"/>
            <a:r>
              <a:rPr lang="en-US" altLang="zh-CN" b="0" i="1" dirty="0" smtClean="0"/>
              <a:t>c </a:t>
            </a:r>
            <a:r>
              <a:rPr lang="en-US" altLang="zh-CN" b="0" dirty="0"/>
              <a:t>is a constant ⇒the word size cannot grow arbitrarily.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290265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Computing </a:t>
            </a:r>
            <a:r>
              <a:rPr lang="en-US" altLang="zh-CN" dirty="0" smtClean="0"/>
              <a:t>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b="0" dirty="0"/>
              <a:t>The time taken by an algorithm depends on the </a:t>
            </a:r>
            <a:r>
              <a:rPr lang="en-US" altLang="zh-CN" sz="2800" b="0" dirty="0">
                <a:solidFill>
                  <a:srgbClr val="FF0000"/>
                </a:solidFill>
              </a:rPr>
              <a:t>input</a:t>
            </a:r>
            <a:r>
              <a:rPr lang="en-US" altLang="zh-CN" sz="2800" b="0" dirty="0"/>
              <a:t>.</a:t>
            </a:r>
          </a:p>
          <a:p>
            <a:r>
              <a:rPr lang="en-US" altLang="zh-CN" sz="2800" b="0" dirty="0" smtClean="0"/>
              <a:t>Sorting </a:t>
            </a:r>
            <a:r>
              <a:rPr lang="en-US" altLang="zh-CN" sz="2800" b="0" dirty="0"/>
              <a:t>1000 numbers takes longer than sorting 3 numbers.</a:t>
            </a:r>
          </a:p>
          <a:p>
            <a:r>
              <a:rPr lang="en-US" altLang="zh-CN" sz="2800" b="0" dirty="0" smtClean="0"/>
              <a:t>A </a:t>
            </a:r>
            <a:r>
              <a:rPr lang="en-US" altLang="zh-CN" sz="2800" b="0" dirty="0"/>
              <a:t>given sorting algorithm may even take differing amounts of time on </a:t>
            </a:r>
            <a:r>
              <a:rPr lang="en-US" altLang="zh-CN" sz="2800" b="0" dirty="0" smtClean="0"/>
              <a:t>two inputs </a:t>
            </a:r>
            <a:r>
              <a:rPr lang="en-US" altLang="zh-CN" sz="2800" b="0" dirty="0"/>
              <a:t>of the same </a:t>
            </a:r>
            <a:r>
              <a:rPr lang="en-US" altLang="zh-CN" sz="2800" b="0" dirty="0" smtClean="0"/>
              <a:t>size. For </a:t>
            </a:r>
            <a:r>
              <a:rPr lang="en-US" altLang="zh-CN" sz="2800" b="0" dirty="0"/>
              <a:t>example, </a:t>
            </a:r>
            <a:r>
              <a:rPr lang="en-US" altLang="zh-CN" sz="2800" b="0" dirty="0" smtClean="0"/>
              <a:t>we’ll </a:t>
            </a:r>
            <a:r>
              <a:rPr lang="en-US" altLang="zh-CN" sz="2800" b="0" dirty="0"/>
              <a:t>see that insertion sort takes less time to sort </a:t>
            </a:r>
            <a:r>
              <a:rPr lang="en-US" altLang="zh-CN" sz="2800" b="0" i="1" dirty="0"/>
              <a:t>n </a:t>
            </a:r>
            <a:r>
              <a:rPr lang="en-US" altLang="zh-CN" sz="2800" b="0" dirty="0"/>
              <a:t>elements </a:t>
            </a:r>
            <a:r>
              <a:rPr lang="en-US" altLang="zh-CN" sz="2800" b="0" dirty="0" smtClean="0"/>
              <a:t>when they </a:t>
            </a:r>
            <a:r>
              <a:rPr lang="en-US" altLang="zh-CN" sz="2800" b="0" dirty="0"/>
              <a:t>are already sorted than when they are in reverse sorted order.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303015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 smtClean="0"/>
              <a:t>Computing run time</a:t>
            </a:r>
            <a:endParaRPr lang="en-US" altLang="zh-CN" sz="4000" b="1" dirty="0" smtClean="0">
              <a:solidFill>
                <a:srgbClr val="F35B1B"/>
              </a:solidFill>
              <a:latin typeface="Times New Roman" pitchFamily="18" charset="0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dirty="0" smtClean="0"/>
              <a:t>Run time formulation:</a:t>
            </a:r>
            <a:endParaRPr lang="en-US" altLang="zh-CN" sz="2400" b="1" dirty="0" smtClean="0">
              <a:solidFill>
                <a:srgbClr val="F35B1B"/>
              </a:solidFill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smtClean="0">
                <a:latin typeface="Times New Roman" pitchFamily="18" charset="0"/>
              </a:rPr>
              <a:t>Input:		</a:t>
            </a:r>
            <a:r>
              <a:rPr lang="en-US" altLang="zh-CN" sz="2000" dirty="0" smtClean="0">
                <a:latin typeface="Times New Roman" pitchFamily="18" charset="0"/>
              </a:rPr>
              <a:t>What kind of input?		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itchFamily="18" charset="0"/>
              </a:rPr>
              <a:t>I</a:t>
            </a:r>
            <a:endParaRPr lang="en-US" altLang="zh-CN" sz="2000" dirty="0" smtClean="0"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smtClean="0">
                <a:latin typeface="Times New Roman" pitchFamily="18" charset="0"/>
              </a:rPr>
              <a:t>Size of input: 	</a:t>
            </a:r>
            <a:r>
              <a:rPr lang="en-US" altLang="zh-CN" sz="2000" dirty="0" smtClean="0">
                <a:latin typeface="Times New Roman" pitchFamily="18" charset="0"/>
              </a:rPr>
              <a:t>How many datum?		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itchFamily="18" charset="0"/>
              </a:rPr>
              <a:t>n=|I|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smtClean="0">
                <a:latin typeface="Times New Roman" pitchFamily="18" charset="0"/>
              </a:rPr>
              <a:t>Machine: CPU	</a:t>
            </a:r>
            <a:r>
              <a:rPr lang="en-US" altLang="zh-CN" sz="2000" dirty="0" smtClean="0">
                <a:latin typeface="Times New Roman" pitchFamily="18" charset="0"/>
              </a:rPr>
              <a:t>How fast is the machine? 		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itchFamily="18" charset="0"/>
              </a:rPr>
              <a:t>v1,…,</a:t>
            </a:r>
            <a:r>
              <a:rPr lang="en-US" altLang="zh-CN" sz="2000" dirty="0" err="1" smtClean="0">
                <a:solidFill>
                  <a:srgbClr val="0000FF"/>
                </a:solidFill>
                <a:latin typeface="Times New Roman" pitchFamily="18" charset="0"/>
              </a:rPr>
              <a:t>vk</a:t>
            </a:r>
            <a:r>
              <a:rPr altLang="en-US" sz="2000" dirty="0" smtClean="0">
                <a:solidFill>
                  <a:srgbClr val="00B050"/>
                </a:solidFill>
                <a:latin typeface="Times New Roman" pitchFamily="18" charset="0"/>
              </a:rPr>
              <a:t>处理第</a:t>
            </a:r>
            <a:r>
              <a:rPr lang="en-US" altLang="zh-CN" sz="2000" dirty="0" err="1" smtClean="0">
                <a:solidFill>
                  <a:srgbClr val="00B050"/>
                </a:solidFill>
                <a:latin typeface="Times New Roman" pitchFamily="18" charset="0"/>
              </a:rPr>
              <a:t>i</a:t>
            </a:r>
            <a:r>
              <a:rPr altLang="en-US" sz="2000" dirty="0" smtClean="0">
                <a:solidFill>
                  <a:srgbClr val="00B050"/>
                </a:solidFill>
                <a:latin typeface="Times New Roman" pitchFamily="18" charset="0"/>
              </a:rPr>
              <a:t>种基本操作的速度</a:t>
            </a:r>
            <a:endParaRPr lang="en-US" altLang="zh-CN" sz="2000" dirty="0" smtClean="0">
              <a:solidFill>
                <a:srgbClr val="00B050"/>
              </a:solidFill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smtClean="0">
                <a:latin typeface="Times New Roman" pitchFamily="18" charset="0"/>
              </a:rPr>
              <a:t>Computing model: </a:t>
            </a:r>
            <a:r>
              <a:rPr lang="en-US" altLang="zh-CN" sz="2000" i="1" dirty="0" smtClean="0"/>
              <a:t>RAM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random-access machine</a:t>
            </a:r>
            <a:r>
              <a:rPr lang="en-US" altLang="zh-CN" sz="2000" dirty="0" smtClean="0"/>
              <a:t>):					How many machines?		</a:t>
            </a:r>
            <a:r>
              <a:rPr lang="en-US" altLang="zh-CN" sz="2000" dirty="0" smtClean="0">
                <a:solidFill>
                  <a:srgbClr val="FF0000"/>
                </a:solidFill>
              </a:rPr>
              <a:t>One only</a:t>
            </a:r>
            <a:endParaRPr altLang="en-US" sz="2000" dirty="0" smtClean="0">
              <a:solidFill>
                <a:srgbClr val="FF0000"/>
              </a:solidFill>
              <a:ea typeface="宋体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smtClean="0"/>
              <a:t>Guarantee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: Generally, we seek </a:t>
            </a:r>
            <a:r>
              <a:rPr lang="en-US" altLang="zh-CN" sz="2000" dirty="0" smtClean="0">
                <a:solidFill>
                  <a:srgbClr val="FF0000"/>
                </a:solidFill>
              </a:rPr>
              <a:t>upper bounds</a:t>
            </a:r>
            <a:r>
              <a:rPr lang="en-US" altLang="zh-CN" sz="2000" dirty="0" smtClean="0"/>
              <a:t> on the running time, because everybody likes a guarantee			max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smtClean="0">
                <a:latin typeface="Times New Roman" pitchFamily="18" charset="0"/>
              </a:rPr>
              <a:t>Run time decided by: number of basic operations done and </a:t>
            </a:r>
            <a:r>
              <a:rPr lang="en-US" altLang="zh-CN" sz="2000" b="1" dirty="0" err="1" smtClean="0">
                <a:latin typeface="Times New Roman" pitchFamily="18" charset="0"/>
              </a:rPr>
              <a:t>cpu</a:t>
            </a:r>
            <a:r>
              <a:rPr lang="en-US" altLang="zh-CN" sz="2000" b="1" dirty="0" smtClean="0">
                <a:latin typeface="Times New Roman" pitchFamily="18" charset="0"/>
              </a:rPr>
              <a:t> speed</a:t>
            </a:r>
          </a:p>
          <a:p>
            <a:pPr lvl="1"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</a:rPr>
              <a:t>Run time:  t = sum{n1/v1+…+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Times New Roman" pitchFamily="18" charset="0"/>
              </a:rPr>
              <a:t>nk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</a:rPr>
              <a:t>/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Times New Roman" pitchFamily="18" charset="0"/>
              </a:rPr>
              <a:t>vk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smtClean="0">
                <a:solidFill>
                  <a:srgbClr val="262626"/>
                </a:solidFill>
              </a:rPr>
              <a:t>Amount of space used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Times New Roman" pitchFamily="18" charset="0"/>
              </a:rPr>
              <a:t>The number of memory cells used by a program: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Prediction of the adequacy of memory space for running a program 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Allocation of memory for programs in multiuser system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Estimation of the size of the problems that can be solved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>
                <a:solidFill>
                  <a:srgbClr val="262626"/>
                </a:solidFill>
              </a:rPr>
              <a:t>Simplicity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196752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dirty="0" smtClean="0">
                <a:solidFill>
                  <a:srgbClr val="262626"/>
                </a:solidFill>
              </a:rPr>
              <a:t>Simplicity</a:t>
            </a:r>
            <a:endParaRPr lang="en-US" altLang="zh-CN" sz="2800" b="1" dirty="0" smtClean="0">
              <a:solidFill>
                <a:srgbClr val="262626"/>
              </a:solidFill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>
                <a:latin typeface="Calibri" pitchFamily="34" charset="0"/>
                <a:ea typeface="宋体" charset="-122"/>
              </a:rPr>
              <a:t>It is often, though not always, the case that the simplest and most straightforward way of solving a problem is not the most efficient. Yet simplicity in an algorithm is a </a:t>
            </a:r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desirable feature</a:t>
            </a:r>
            <a:r>
              <a:rPr lang="en-US" altLang="zh-CN" i="1" dirty="0">
                <a:latin typeface="Calibri" pitchFamily="34" charset="0"/>
                <a:ea typeface="宋体" charset="-122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>
                <a:latin typeface="Calibri" pitchFamily="34" charset="0"/>
                <a:ea typeface="宋体" charset="-122"/>
              </a:rPr>
              <a:t>It may make verifying the correctness of the algorithm easier, and it makes writing, debugging, and modifying a program for the algorithm </a:t>
            </a:r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easier</a:t>
            </a:r>
            <a:r>
              <a:rPr lang="en-US" altLang="zh-CN" i="1" dirty="0">
                <a:latin typeface="Calibri" pitchFamily="34" charset="0"/>
                <a:ea typeface="宋体" charset="-122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>
                <a:latin typeface="Calibri" pitchFamily="34" charset="0"/>
                <a:ea typeface="宋体" charset="-122"/>
              </a:rPr>
              <a:t>The time needed to produce a debugged program should be considered when choosing an algorithm, but if the program is to be used very often, its </a:t>
            </a:r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efficiency</a:t>
            </a:r>
            <a:r>
              <a:rPr lang="en-US" altLang="zh-CN" i="1" dirty="0">
                <a:latin typeface="Calibri" pitchFamily="34" charset="0"/>
                <a:ea typeface="宋体" charset="-122"/>
              </a:rPr>
              <a:t> will probably be the determining factor in  the choice.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smtClean="0">
                <a:solidFill>
                  <a:srgbClr val="262626"/>
                </a:solidFill>
              </a:rPr>
              <a:t>Optimality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i="1" dirty="0">
                <a:latin typeface="Calibri" pitchFamily="34" charset="0"/>
                <a:ea typeface="宋体" charset="-122"/>
              </a:rPr>
              <a:t>We say that an algorithm is optimal (in the worst case) if there is </a:t>
            </a:r>
            <a:r>
              <a:rPr lang="en-US" altLang="zh-CN" sz="2800" i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no</a:t>
            </a:r>
            <a:r>
              <a:rPr lang="en-US" altLang="zh-CN" sz="2800" i="1" dirty="0">
                <a:latin typeface="Calibri" pitchFamily="34" charset="0"/>
                <a:ea typeface="宋体" charset="-122"/>
              </a:rPr>
              <a:t> algorithm in the class under study that performs </a:t>
            </a:r>
            <a:r>
              <a:rPr lang="en-US" altLang="zh-CN" sz="2800" i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fewer</a:t>
            </a:r>
            <a:r>
              <a:rPr lang="en-US" altLang="zh-CN" sz="2800" i="1" dirty="0">
                <a:latin typeface="Calibri" pitchFamily="34" charset="0"/>
                <a:ea typeface="宋体" charset="-122"/>
              </a:rPr>
              <a:t> basic operations (in the worst case</a:t>
            </a:r>
            <a:r>
              <a:rPr lang="en-US" altLang="zh-CN" sz="2800" i="1" dirty="0" smtClean="0">
                <a:latin typeface="Calibri" pitchFamily="34" charset="0"/>
                <a:ea typeface="宋体" charset="-122"/>
              </a:rPr>
              <a:t>). </a:t>
            </a:r>
            <a:r>
              <a:rPr lang="en-US" altLang="zh-CN" sz="2800" i="1" dirty="0" smtClean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Bound</a:t>
            </a:r>
            <a:endParaRPr lang="en-US" altLang="zh-CN" sz="2800" i="1" dirty="0">
              <a:solidFill>
                <a:srgbClr val="FF0000"/>
              </a:solidFill>
              <a:latin typeface="Calibri" pitchFamily="34" charset="0"/>
              <a:ea typeface="宋体" charset="-122"/>
            </a:endParaRPr>
          </a:p>
          <a:p>
            <a:pPr eaLnBrk="1" hangingPunct="1"/>
            <a:r>
              <a:rPr lang="en-US" altLang="zh-CN" sz="2800" i="1" dirty="0">
                <a:latin typeface="Calibri" pitchFamily="34" charset="0"/>
                <a:ea typeface="宋体" charset="-122"/>
              </a:rPr>
              <a:t>How would you know it?</a:t>
            </a:r>
          </a:p>
          <a:p>
            <a:pPr eaLnBrk="1" hangingPunct="1"/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>
                <a:solidFill>
                  <a:srgbClr val="FF0000"/>
                </a:solidFill>
              </a:rPr>
              <a:t>2.1 Insertion Sort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/>
              <a:t>The problem of sorting: Description</a:t>
            </a:r>
          </a:p>
          <a:p>
            <a:pPr eaLnBrk="1" hangingPunct="1"/>
            <a:r>
              <a:rPr lang="en-US" altLang="zh-CN" b="1" dirty="0" smtClean="0"/>
              <a:t>Insertion sort: Algorithm </a:t>
            </a:r>
            <a:r>
              <a:rPr lang="en-US" altLang="zh-CN" b="1" dirty="0"/>
              <a:t>d</a:t>
            </a:r>
            <a:r>
              <a:rPr lang="en-US" altLang="zh-CN" b="1" dirty="0" smtClean="0"/>
              <a:t>escription</a:t>
            </a:r>
            <a:endParaRPr lang="en-US" altLang="zh-CN" b="1" dirty="0" smtClean="0">
              <a:latin typeface="Times New Roman" pitchFamily="18" charset="0"/>
            </a:endParaRPr>
          </a:p>
          <a:p>
            <a:pPr eaLnBrk="1" hangingPunct="1"/>
            <a:endParaRPr lang="en-US" altLang="zh-CN" dirty="0" smtClean="0">
              <a:latin typeface="Times New Roman" pitchFamily="18" charset="0"/>
            </a:endParaRPr>
          </a:p>
          <a:p>
            <a:pPr lvl="1" eaLnBrk="1" hangingPunct="1"/>
            <a:endParaRPr lang="en-US" altLang="zh-CN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/>
              <a:t>The Problem of sorting: Description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dirty="0" smtClean="0">
                <a:latin typeface="Times New Roman" pitchFamily="18" charset="0"/>
              </a:rPr>
              <a:t>Sorting problem: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b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Input: 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 sequence of </a:t>
            </a:r>
            <a:r>
              <a:rPr lang="en-US" altLang="zh-CN" sz="2400" i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 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numbers </a:t>
            </a:r>
            <a:r>
              <a:rPr lang="en-US" altLang="zh-CN" sz="2400" i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</a:t>
            </a:r>
            <a:r>
              <a:rPr lang="en-US" altLang="zh-CN" sz="2400" baseline="-250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1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, </a:t>
            </a:r>
            <a:r>
              <a:rPr lang="en-US" altLang="zh-CN" sz="2400" i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</a:t>
            </a:r>
            <a:r>
              <a:rPr lang="en-US" altLang="zh-CN" sz="2400" baseline="-250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, ..., </a:t>
            </a:r>
            <a:r>
              <a:rPr lang="en-US" altLang="zh-CN" sz="2400" i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</a:t>
            </a:r>
            <a:r>
              <a:rPr lang="en-US" altLang="zh-CN" sz="2400" i="1" baseline="-250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Output: 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 permutation (reordering) </a:t>
            </a:r>
            <a:r>
              <a:rPr lang="en-US" altLang="zh-CN" sz="2400" i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baseline="-250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1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, </a:t>
            </a:r>
            <a:r>
              <a:rPr lang="en-US" altLang="zh-CN" sz="2400" i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baseline="-250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, ..., </a:t>
            </a:r>
            <a:r>
              <a:rPr lang="en-US" altLang="zh-CN" sz="2400" i="1" dirty="0" err="1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i="1" baseline="-25000" dirty="0" err="1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</a:t>
            </a:r>
            <a:r>
              <a:rPr lang="en-US" altLang="zh-CN" sz="2400" i="1" baseline="-250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of the input sequence such that</a:t>
            </a:r>
          </a:p>
          <a:p>
            <a:pPr lvl="1"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sz="2400" i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baseline="-250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1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  <a:sym typeface="Symbol" pitchFamily="18" charset="2"/>
              </a:rPr>
              <a:t>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sz="2400" i="1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baseline="-250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  <a:sym typeface="Symbol" pitchFamily="18" charset="2"/>
              </a:rPr>
              <a:t> 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 ...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  <a:sym typeface="Symbol" pitchFamily="18" charset="2"/>
              </a:rPr>
              <a:t> 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sz="2400" i="1" dirty="0" err="1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i="1" baseline="-25000" dirty="0" err="1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</a:t>
            </a:r>
            <a:endParaRPr lang="en-US" altLang="zh-CN" sz="2400" dirty="0" smtClean="0">
              <a:solidFill>
                <a:srgbClr val="262626"/>
              </a:solidFill>
              <a:latin typeface="Times New Roman" pitchFamily="18" charset="0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An instance of the sorting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Input: 8 2 4 9 3 6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Output: 2 3 4 6 8 9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Notation: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Sorting is a fundamental operation in 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 large number of good sorting algorithms have been D&amp;R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smtClean="0"/>
              <a:t>Game: Sorting a hand of cards? 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268760"/>
            <a:ext cx="8229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Forte" pitchFamily="66" charset="0"/>
              </a:rPr>
              <a:t>Game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 smtClean="0">
                <a:latin typeface="Times New Roman" pitchFamily="18" charset="0"/>
              </a:rPr>
              <a:t>Task: </a:t>
            </a:r>
            <a:r>
              <a:rPr lang="en-US" altLang="zh-CN" b="1" dirty="0" smtClean="0"/>
              <a:t>Sorting a hand of cards</a:t>
            </a:r>
            <a:endParaRPr lang="en-US" altLang="zh-CN" dirty="0" smtClean="0">
              <a:latin typeface="Times New Roman" pitchFamily="18" charset="0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dirty="0" smtClean="0">
                <a:latin typeface="Times New Roman" pitchFamily="18" charset="0"/>
              </a:rPr>
              <a:t>Input: a suit of play cards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dirty="0" smtClean="0">
                <a:latin typeface="Times New Roman" pitchFamily="18" charset="0"/>
              </a:rPr>
              <a:t>Output: sorted cards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b="1" dirty="0" smtClean="0"/>
              <a:t>Requirement: as Fast  as possible?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b="1" dirty="0" smtClean="0"/>
              <a:t>Report: The sorting method | algorithm?</a:t>
            </a:r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7784" y="3861048"/>
            <a:ext cx="3045637" cy="263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Example of insertion sort</a:t>
            </a:r>
            <a:r>
              <a:rPr lang="en-US" altLang="zh-CN" smtClean="0"/>
              <a:t> 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929188"/>
          </a:xfrm>
        </p:spPr>
        <p:txBody>
          <a:bodyPr/>
          <a:lstStyle/>
          <a:p>
            <a:pPr marL="609600" indent="-609600">
              <a:lnSpc>
                <a:spcPct val="80000"/>
              </a:lnSpc>
            </a:pPr>
            <a:endParaRPr lang="en-US" altLang="zh-CN" sz="2800" dirty="0" smtClean="0"/>
          </a:p>
          <a:p>
            <a:pPr marL="609600" indent="-609600" algn="ctr">
              <a:lnSpc>
                <a:spcPct val="80000"/>
              </a:lnSpc>
              <a:buFont typeface="Arial" charset="0"/>
              <a:buNone/>
            </a:pPr>
            <a:r>
              <a:rPr lang="en-US" altLang="zh-CN" sz="2800" dirty="0" smtClean="0"/>
              <a:t>8        2        4        9        3        6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endParaRPr lang="en-US" altLang="zh-CN" sz="2800" dirty="0" smtClean="0"/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endParaRPr lang="en-US" altLang="zh-CN" sz="2800" dirty="0" smtClean="0"/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endParaRPr lang="en-US" altLang="zh-CN" sz="2800" dirty="0" smtClean="0"/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endParaRPr lang="en-US" altLang="zh-CN" sz="2800" b="1" dirty="0" smtClean="0"/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zh-CN" sz="2800" b="1" dirty="0" smtClean="0"/>
              <a:t>• Initialization: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zh-CN" sz="2800" b="1" dirty="0" smtClean="0"/>
              <a:t>• Maintenance: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zh-CN" sz="2800" b="1" dirty="0" smtClean="0"/>
              <a:t>	 </a:t>
            </a:r>
            <a:r>
              <a:rPr lang="en-US" altLang="zh-CN" sz="2800" dirty="0" smtClean="0"/>
              <a:t>Insert </a:t>
            </a:r>
            <a:r>
              <a:rPr lang="en-US" altLang="zh-CN" sz="2800" i="1" dirty="0" smtClean="0"/>
              <a:t>A</a:t>
            </a:r>
            <a:r>
              <a:rPr lang="en-US" altLang="zh-CN" sz="2800" dirty="0" smtClean="0"/>
              <a:t>[</a:t>
            </a:r>
            <a:r>
              <a:rPr lang="en-US" altLang="zh-CN" sz="2800" i="1" dirty="0" smtClean="0"/>
              <a:t>j</a:t>
            </a:r>
            <a:r>
              <a:rPr lang="en-US" altLang="zh-CN" sz="2800" dirty="0" smtClean="0"/>
              <a:t>] into the sorted sequence </a:t>
            </a:r>
            <a:r>
              <a:rPr lang="en-US" altLang="zh-CN" sz="2800" i="1" dirty="0" smtClean="0"/>
              <a:t>A</a:t>
            </a:r>
            <a:r>
              <a:rPr lang="en-US" altLang="zh-CN" sz="2800" dirty="0" smtClean="0"/>
              <a:t>[1  </a:t>
            </a:r>
            <a:r>
              <a:rPr lang="en-US" altLang="zh-CN" sz="2800" i="1" dirty="0" smtClean="0"/>
              <a:t>j </a:t>
            </a:r>
            <a:r>
              <a:rPr lang="en-US" altLang="zh-CN" sz="2800" dirty="0" smtClean="0"/>
              <a:t>- 1].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zh-CN" sz="2800" b="1" dirty="0" smtClean="0"/>
              <a:t>• Termination: 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zh-CN" sz="2800" b="1" dirty="0" smtClean="0"/>
              <a:t>• Why an algorithm is correct</a:t>
            </a:r>
            <a:r>
              <a:rPr altLang="en-US" sz="2800" b="1" dirty="0" smtClean="0">
                <a:ea typeface="宋体" charset="-122"/>
              </a:rPr>
              <a:t>？	</a:t>
            </a:r>
            <a:r>
              <a:rPr lang="en-US" altLang="zh-CN" sz="2800" b="1" dirty="0" smtClean="0"/>
              <a:t>Induction</a:t>
            </a:r>
          </a:p>
        </p:txBody>
      </p:sp>
      <p:pic>
        <p:nvPicPr>
          <p:cNvPr id="67593" name="Picture 9" descr="lecture01_img_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2636838"/>
            <a:ext cx="7200900" cy="1120775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>
                <a:solidFill>
                  <a:srgbClr val="0000FF"/>
                </a:solidFill>
              </a:rPr>
              <a:t>Getting Started: Analyzing Algorithms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 smtClean="0"/>
              <a:t>2.0 Analysis of algorithms: Why &amp; What?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 smtClean="0"/>
              <a:t>2.1 </a:t>
            </a:r>
            <a:r>
              <a:rPr lang="en-US" altLang="zh-CN" b="1" dirty="0"/>
              <a:t>Insertion</a:t>
            </a:r>
            <a:r>
              <a:rPr lang="en-US" altLang="zh-CN" b="1" dirty="0" smtClean="0"/>
              <a:t> Sort: Example!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smtClean="0">
                <a:latin typeface="Times New Roman" pitchFamily="18" charset="0"/>
              </a:rPr>
              <a:t>Description &amp; analyzing algorithms?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 smtClean="0"/>
              <a:t>2.2 Analyzing algorithms: How?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b="1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CN" b="1" dirty="0" smtClean="0"/>
              <a:t>2.3 Designing algorithms: How?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smtClean="0">
                <a:latin typeface="Times New Roman" pitchFamily="18" charset="0"/>
              </a:rPr>
              <a:t>Divide-and-Conquer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smtClean="0">
                <a:latin typeface="Times New Roman" pitchFamily="18" charset="0"/>
              </a:rPr>
              <a:t>Merge Sort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smtClean="0">
                <a:latin typeface="Times New Roman" pitchFamily="18" charset="0"/>
              </a:rPr>
              <a:t>Time complexity for Divide-and-Conquer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022630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Monotype Corsiva" pitchFamily="66" charset="0"/>
                <a:ea typeface="+mj-ea"/>
                <a:cs typeface="+mj-cs"/>
              </a:rPr>
              <a:t>OUTLINE</a:t>
            </a:r>
            <a:endParaRPr lang="zh-CN" altLang="en-US" sz="3200" b="1" dirty="0">
              <a:solidFill>
                <a:srgbClr val="FF0000"/>
              </a:solidFill>
              <a:latin typeface="Monotype Corsiva" pitchFamily="66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 smtClean="0"/>
              <a:t>Insertion sort</a:t>
            </a:r>
            <a:r>
              <a:rPr lang="en-US" altLang="zh-CN" sz="4000" b="1" dirty="0" smtClean="0"/>
              <a:t>: Algorithm description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r>
              <a:rPr lang="en-US" altLang="zh-CN" dirty="0" smtClean="0"/>
              <a:t>INSERTION-SORT (A, n) 	// A[1 . . n] </a:t>
            </a:r>
          </a:p>
          <a:p>
            <a:pPr>
              <a:buFont typeface="Arial" charset="0"/>
              <a:buNone/>
            </a:pPr>
            <a:r>
              <a:rPr lang="en-US" altLang="zh-CN" sz="2800" dirty="0" smtClean="0"/>
              <a:t>	</a:t>
            </a:r>
            <a:r>
              <a:rPr lang="en-US" altLang="zh-CN" sz="2400" dirty="0" smtClean="0"/>
              <a:t>“</a:t>
            </a:r>
            <a:r>
              <a:rPr lang="en-US" altLang="zh-CN" sz="2400" dirty="0" err="1" smtClean="0"/>
              <a:t>pseudocode</a:t>
            </a:r>
            <a:r>
              <a:rPr lang="en-US" altLang="zh-CN" sz="2400" dirty="0" smtClean="0"/>
              <a:t>” </a:t>
            </a:r>
          </a:p>
          <a:p>
            <a:pPr lvl="1">
              <a:buFont typeface="Arial" charset="0"/>
              <a:buNone/>
            </a:pPr>
            <a:r>
              <a:rPr lang="en-US" altLang="zh-CN" sz="2400" b="1" dirty="0" smtClean="0"/>
              <a:t>	for </a:t>
            </a:r>
            <a:r>
              <a:rPr lang="en-US" altLang="zh-CN" sz="2400" dirty="0" smtClean="0"/>
              <a:t>j ← 2 </a:t>
            </a:r>
            <a:r>
              <a:rPr lang="en-US" altLang="zh-CN" sz="2400" b="1" dirty="0" smtClean="0"/>
              <a:t>to </a:t>
            </a:r>
            <a:r>
              <a:rPr lang="en-US" altLang="zh-CN" sz="2400" dirty="0" smtClean="0"/>
              <a:t>n </a:t>
            </a:r>
            <a:r>
              <a:rPr altLang="en-US" sz="2400" dirty="0" smtClean="0">
                <a:solidFill>
                  <a:srgbClr val="0070C0"/>
                </a:solidFill>
              </a:rPr>
              <a:t>第一个长度为</a:t>
            </a:r>
            <a:r>
              <a:rPr lang="en-US" altLang="en-US" sz="2400" dirty="0" smtClean="0">
                <a:solidFill>
                  <a:srgbClr val="0070C0"/>
                </a:solidFill>
              </a:rPr>
              <a:t>1</a:t>
            </a:r>
            <a:r>
              <a:rPr altLang="en-US" sz="2400" dirty="0" smtClean="0">
                <a:solidFill>
                  <a:srgbClr val="0070C0"/>
                </a:solidFill>
              </a:rPr>
              <a:t>的子序列已经排好</a:t>
            </a:r>
            <a:r>
              <a:rPr lang="en-US" altLang="zh-CN" sz="2400" dirty="0" smtClean="0"/>
              <a:t> </a:t>
            </a:r>
          </a:p>
          <a:p>
            <a:pPr lvl="1">
              <a:buFont typeface="Arial" charset="0"/>
              <a:buNone/>
            </a:pPr>
            <a:r>
              <a:rPr lang="en-US" altLang="zh-CN" sz="2400" dirty="0" smtClean="0"/>
              <a:t>		</a:t>
            </a:r>
            <a:r>
              <a:rPr lang="en-US" altLang="zh-CN" sz="2400" b="1" dirty="0" smtClean="0"/>
              <a:t>do </a:t>
            </a:r>
            <a:r>
              <a:rPr lang="en-US" altLang="zh-CN" sz="2400" dirty="0" smtClean="0"/>
              <a:t>key ← A[ j] </a:t>
            </a:r>
          </a:p>
          <a:p>
            <a:pPr lvl="1">
              <a:buFont typeface="Arial" charset="0"/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// Insert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A</a:t>
            </a:r>
            <a:r>
              <a:rPr lang="en-US" altLang="zh-CN" sz="2400" dirty="0" smtClean="0">
                <a:solidFill>
                  <a:srgbClr val="FF0000"/>
                </a:solidFill>
              </a:rPr>
              <a:t>[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j</a:t>
            </a:r>
            <a:r>
              <a:rPr lang="en-US" altLang="zh-CN" sz="2400" dirty="0" smtClean="0">
                <a:solidFill>
                  <a:srgbClr val="FF0000"/>
                </a:solidFill>
              </a:rPr>
              <a:t>] into the sorted sequence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A</a:t>
            </a:r>
            <a:r>
              <a:rPr lang="en-US" altLang="zh-CN" sz="2400" dirty="0" smtClean="0">
                <a:solidFill>
                  <a:srgbClr val="FF0000"/>
                </a:solidFill>
              </a:rPr>
              <a:t>[1 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j </a:t>
            </a:r>
            <a:r>
              <a:rPr lang="en-US" altLang="zh-CN" sz="2400" dirty="0" smtClean="0">
                <a:solidFill>
                  <a:srgbClr val="FF0000"/>
                </a:solidFill>
              </a:rPr>
              <a:t>- 1].</a:t>
            </a:r>
            <a:endParaRPr altLang="en-US" sz="2400" dirty="0" smtClean="0">
              <a:solidFill>
                <a:srgbClr val="FF0000"/>
              </a:solidFill>
              <a:ea typeface="宋体" charset="-122"/>
            </a:endParaRPr>
          </a:p>
          <a:p>
            <a:pPr lvl="1">
              <a:buFont typeface="Arial" charset="0"/>
              <a:buNone/>
            </a:pPr>
            <a:r>
              <a:rPr lang="en-US" altLang="zh-CN" sz="2400" dirty="0" smtClean="0"/>
              <a:t>			i ← j – 1</a:t>
            </a:r>
          </a:p>
          <a:p>
            <a:pPr lvl="1">
              <a:buFont typeface="Arial" charset="0"/>
              <a:buNone/>
            </a:pPr>
            <a:r>
              <a:rPr lang="en-US" altLang="zh-CN" sz="2400" b="1" dirty="0" smtClean="0"/>
              <a:t>			while </a:t>
            </a:r>
            <a:r>
              <a:rPr lang="en-US" altLang="zh-CN" sz="2400" dirty="0" smtClean="0"/>
              <a:t>i &gt; 0 and A[i] &gt; key </a:t>
            </a:r>
          </a:p>
          <a:p>
            <a:pPr lvl="1">
              <a:buFont typeface="Arial" charset="0"/>
              <a:buNone/>
            </a:pPr>
            <a:r>
              <a:rPr lang="en-US" altLang="zh-CN" sz="2400" dirty="0" smtClean="0"/>
              <a:t>				</a:t>
            </a:r>
            <a:r>
              <a:rPr lang="en-US" altLang="zh-CN" sz="2400" b="1" dirty="0" smtClean="0"/>
              <a:t>do </a:t>
            </a:r>
            <a:r>
              <a:rPr lang="en-US" altLang="zh-CN" sz="2400" dirty="0" smtClean="0"/>
              <a:t>A[i+1] ← A[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]</a:t>
            </a:r>
            <a:r>
              <a:rPr altLang="en-US" sz="2400" dirty="0" smtClean="0">
                <a:solidFill>
                  <a:srgbClr val="0070C0"/>
                </a:solidFill>
              </a:rPr>
              <a:t>后移一位为</a:t>
            </a:r>
            <a:r>
              <a:rPr lang="en-US" altLang="zh-CN" sz="2400" dirty="0" smtClean="0">
                <a:solidFill>
                  <a:srgbClr val="0070C0"/>
                </a:solidFill>
              </a:rPr>
              <a:t>key</a:t>
            </a:r>
            <a:r>
              <a:rPr altLang="en-US" sz="2400" dirty="0" smtClean="0">
                <a:solidFill>
                  <a:srgbClr val="0070C0"/>
                </a:solidFill>
              </a:rPr>
              <a:t>留出位置</a:t>
            </a:r>
            <a:r>
              <a:rPr lang="en-US" altLang="zh-CN" sz="2400" dirty="0" smtClean="0"/>
              <a:t> </a:t>
            </a:r>
          </a:p>
          <a:p>
            <a:pPr lvl="1">
              <a:buFont typeface="Arial" charset="0"/>
              <a:buNone/>
            </a:pPr>
            <a:r>
              <a:rPr lang="en-US" altLang="zh-CN" sz="2400" dirty="0" smtClean="0"/>
              <a:t>					i ← i – 1 </a:t>
            </a:r>
          </a:p>
          <a:p>
            <a:pPr lvl="1">
              <a:buFont typeface="Arial" charset="0"/>
              <a:buNone/>
            </a:pPr>
            <a:r>
              <a:rPr lang="en-US" altLang="zh-CN" sz="2400" dirty="0" smtClean="0"/>
              <a:t>			A[i+1] = key </a:t>
            </a:r>
          </a:p>
        </p:txBody>
      </p:sp>
      <p:pic>
        <p:nvPicPr>
          <p:cNvPr id="64518" name="Picture 6" descr="lecture01_img_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5737225"/>
            <a:ext cx="7200900" cy="1120775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Example of insertion sort</a:t>
            </a:r>
            <a:r>
              <a:rPr lang="en-US" altLang="zh-CN" smtClean="0"/>
              <a:t> 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marL="609600" indent="-609600"/>
            <a:endParaRPr lang="en-US" altLang="zh-CN" smtClean="0"/>
          </a:p>
        </p:txBody>
      </p:sp>
      <p:pic>
        <p:nvPicPr>
          <p:cNvPr id="68613" name="Picture 5" descr="lecture01_页面_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6" name="Picture 8" descr="lecture01_页面_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8" name="Picture 10" descr="lecture01_页面_0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9" name="Picture 11" descr="lecture01_页面_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20" name="Picture 12" descr="lecture01_页面_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21" name="Picture 13" descr="lecture01_页面_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22" name="Picture 14" descr="lecture01_页面_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23" name="Picture 15" descr="lecture01_页面_1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24" name="Picture 16" descr="lecture01_页面_1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25" name="Picture 17" descr="lecture01_页面_1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26" name="Picture 18" descr="lecture01_页面_1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27" name="Picture 19" descr="lecture01_页面_18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Loop Invariant for Insertion sort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980728"/>
            <a:ext cx="8136904" cy="5256584"/>
          </a:xfrm>
        </p:spPr>
        <p:txBody>
          <a:bodyPr/>
          <a:lstStyle/>
          <a:p>
            <a:r>
              <a:rPr lang="en-US" altLang="zh-CN" sz="2400" dirty="0"/>
              <a:t>Initialization: </a:t>
            </a:r>
            <a:r>
              <a:rPr lang="en-US" altLang="zh-CN" sz="2000" b="0" dirty="0"/>
              <a:t>Just before the </a:t>
            </a:r>
            <a:r>
              <a:rPr lang="en-US" altLang="zh-CN" sz="2000" b="0" dirty="0" smtClean="0"/>
              <a:t>first </a:t>
            </a:r>
            <a:r>
              <a:rPr lang="en-US" altLang="zh-CN" sz="2000" b="0" dirty="0"/>
              <a:t>iteration, </a:t>
            </a:r>
            <a:r>
              <a:rPr lang="en-US" altLang="zh-CN" sz="2000" b="0" i="1" dirty="0"/>
              <a:t>j </a:t>
            </a:r>
            <a:r>
              <a:rPr lang="en-US" altLang="zh-CN" sz="2000" b="0" dirty="0"/>
              <a:t>= 2. The subarray </a:t>
            </a:r>
            <a:r>
              <a:rPr lang="en-US" altLang="zh-CN" sz="2000" b="0" i="1" dirty="0">
                <a:solidFill>
                  <a:srgbClr val="FF0000"/>
                </a:solidFill>
              </a:rPr>
              <a:t>A</a:t>
            </a:r>
            <a:r>
              <a:rPr lang="en-US" altLang="zh-CN" sz="2000" b="0" dirty="0">
                <a:solidFill>
                  <a:srgbClr val="FF0000"/>
                </a:solidFill>
              </a:rPr>
              <a:t>[1 </a:t>
            </a:r>
            <a:r>
              <a:rPr lang="en-US" altLang="zh-CN" sz="2000" b="0" i="1" dirty="0">
                <a:solidFill>
                  <a:srgbClr val="FF0000"/>
                </a:solidFill>
              </a:rPr>
              <a:t>. . j </a:t>
            </a:r>
            <a:r>
              <a:rPr lang="en-US" altLang="zh-CN" sz="2000" b="0" dirty="0">
                <a:solidFill>
                  <a:srgbClr val="FF0000"/>
                </a:solidFill>
              </a:rPr>
              <a:t>− 1</a:t>
            </a:r>
            <a:r>
              <a:rPr lang="en-US" altLang="zh-CN" sz="2000" b="0" dirty="0" smtClean="0">
                <a:solidFill>
                  <a:srgbClr val="FF0000"/>
                </a:solidFill>
              </a:rPr>
              <a:t>] </a:t>
            </a:r>
            <a:r>
              <a:rPr lang="en-US" altLang="zh-CN" sz="2000" b="0" dirty="0" smtClean="0"/>
              <a:t>is </a:t>
            </a:r>
            <a:r>
              <a:rPr lang="en-US" altLang="zh-CN" sz="2000" b="0" dirty="0"/>
              <a:t>the single element </a:t>
            </a:r>
            <a:r>
              <a:rPr lang="en-US" altLang="zh-CN" sz="2000" b="0" i="1" dirty="0"/>
              <a:t>A</a:t>
            </a:r>
            <a:r>
              <a:rPr lang="en-US" altLang="zh-CN" sz="2000" b="0" dirty="0"/>
              <a:t>[1], which is the element originally in </a:t>
            </a:r>
            <a:r>
              <a:rPr lang="en-US" altLang="zh-CN" sz="2000" b="0" i="1" dirty="0"/>
              <a:t>A</a:t>
            </a:r>
            <a:r>
              <a:rPr lang="en-US" altLang="zh-CN" sz="2000" b="0" dirty="0"/>
              <a:t>[1], and it </a:t>
            </a:r>
            <a:r>
              <a:rPr lang="en-US" altLang="zh-CN" sz="2000" b="0" dirty="0" smtClean="0"/>
              <a:t>is trivially </a:t>
            </a:r>
            <a:r>
              <a:rPr lang="en-US" altLang="zh-CN" sz="2000" b="0" dirty="0"/>
              <a:t>sorted.</a:t>
            </a:r>
          </a:p>
          <a:p>
            <a:r>
              <a:rPr lang="en-US" altLang="zh-CN" sz="2400" dirty="0"/>
              <a:t>Maintenance: </a:t>
            </a:r>
            <a:r>
              <a:rPr lang="en-US" altLang="zh-CN" sz="2000" b="0" dirty="0"/>
              <a:t>To be precise, we would need to state and prove a loop </a:t>
            </a:r>
            <a:r>
              <a:rPr lang="en-US" altLang="zh-CN" sz="2000" b="0" dirty="0" smtClean="0"/>
              <a:t>invariant for </a:t>
            </a:r>
            <a:r>
              <a:rPr lang="en-US" altLang="zh-CN" sz="2000" b="0" dirty="0"/>
              <a:t>the </a:t>
            </a:r>
            <a:r>
              <a:rPr lang="en-US" altLang="zh-CN" sz="2000" b="0" dirty="0" smtClean="0"/>
              <a:t>inner </a:t>
            </a:r>
            <a:r>
              <a:rPr lang="en-US" altLang="zh-CN" sz="2000" dirty="0" smtClean="0"/>
              <a:t>while </a:t>
            </a:r>
            <a:r>
              <a:rPr lang="en-US" altLang="zh-CN" sz="2000" b="0" dirty="0"/>
              <a:t>loop. Rather than getting bogged down in another </a:t>
            </a:r>
            <a:r>
              <a:rPr lang="en-US" altLang="zh-CN" sz="2000" b="0" dirty="0" smtClean="0"/>
              <a:t>loop invariant</a:t>
            </a:r>
            <a:r>
              <a:rPr lang="en-US" altLang="zh-CN" sz="2000" b="0" dirty="0"/>
              <a:t>, we instead note that the body of the inner </a:t>
            </a:r>
            <a:r>
              <a:rPr lang="en-US" altLang="zh-CN" sz="2000" dirty="0"/>
              <a:t>while </a:t>
            </a:r>
            <a:r>
              <a:rPr lang="en-US" altLang="zh-CN" sz="2000" b="0" dirty="0"/>
              <a:t>loop works by </a:t>
            </a:r>
            <a:r>
              <a:rPr lang="en-US" altLang="zh-CN" sz="2000" b="0" dirty="0" smtClean="0"/>
              <a:t>moving </a:t>
            </a:r>
            <a:r>
              <a:rPr lang="en-US" altLang="zh-CN" sz="2000" b="0" i="1" dirty="0" smtClean="0"/>
              <a:t>A</a:t>
            </a:r>
            <a:r>
              <a:rPr lang="en-US" altLang="zh-CN" sz="2000" b="0" dirty="0"/>
              <a:t>[ </a:t>
            </a:r>
            <a:r>
              <a:rPr lang="en-US" altLang="zh-CN" sz="2000" b="0" i="1" dirty="0"/>
              <a:t>j </a:t>
            </a:r>
            <a:r>
              <a:rPr lang="en-US" altLang="zh-CN" sz="2000" b="0" dirty="0"/>
              <a:t>− 1], </a:t>
            </a:r>
            <a:r>
              <a:rPr lang="en-US" altLang="zh-CN" sz="2000" b="0" i="1" dirty="0"/>
              <a:t>A</a:t>
            </a:r>
            <a:r>
              <a:rPr lang="en-US" altLang="zh-CN" sz="2000" b="0" dirty="0"/>
              <a:t>[ </a:t>
            </a:r>
            <a:r>
              <a:rPr lang="en-US" altLang="zh-CN" sz="2000" b="0" i="1" dirty="0"/>
              <a:t>j </a:t>
            </a:r>
            <a:r>
              <a:rPr lang="en-US" altLang="zh-CN" sz="2000" b="0" dirty="0"/>
              <a:t>− 2], </a:t>
            </a:r>
            <a:r>
              <a:rPr lang="en-US" altLang="zh-CN" sz="2000" b="0" i="1" dirty="0"/>
              <a:t>A</a:t>
            </a:r>
            <a:r>
              <a:rPr lang="en-US" altLang="zh-CN" sz="2000" b="0" dirty="0"/>
              <a:t>[ </a:t>
            </a:r>
            <a:r>
              <a:rPr lang="en-US" altLang="zh-CN" sz="2000" b="0" i="1" dirty="0"/>
              <a:t>j </a:t>
            </a:r>
            <a:r>
              <a:rPr lang="en-US" altLang="zh-CN" sz="2000" b="0" dirty="0"/>
              <a:t>− 3], and so on, by one position to the right until </a:t>
            </a:r>
            <a:r>
              <a:rPr lang="en-US" altLang="zh-CN" sz="2000" b="0" dirty="0" smtClean="0"/>
              <a:t>the proper </a:t>
            </a:r>
            <a:r>
              <a:rPr lang="en-US" altLang="zh-CN" sz="2000" b="0" dirty="0"/>
              <a:t>position for </a:t>
            </a:r>
            <a:r>
              <a:rPr lang="en-US" altLang="zh-CN" sz="2000" b="0" i="1" dirty="0"/>
              <a:t>key </a:t>
            </a:r>
            <a:r>
              <a:rPr lang="en-US" altLang="zh-CN" sz="2000" b="0" dirty="0"/>
              <a:t>(which has the value that started out in </a:t>
            </a:r>
            <a:r>
              <a:rPr lang="en-US" altLang="zh-CN" sz="2000" b="0" i="1" dirty="0"/>
              <a:t>A</a:t>
            </a:r>
            <a:r>
              <a:rPr lang="en-US" altLang="zh-CN" sz="2000" b="0" dirty="0"/>
              <a:t>[ </a:t>
            </a:r>
            <a:r>
              <a:rPr lang="en-US" altLang="zh-CN" sz="2000" b="0" i="1" dirty="0"/>
              <a:t>j </a:t>
            </a:r>
            <a:r>
              <a:rPr lang="en-US" altLang="zh-CN" sz="2000" b="0" dirty="0"/>
              <a:t>]) is found</a:t>
            </a:r>
            <a:r>
              <a:rPr lang="en-US" altLang="zh-CN" sz="2000" b="0" dirty="0" smtClean="0"/>
              <a:t>. At </a:t>
            </a:r>
            <a:r>
              <a:rPr lang="en-US" altLang="zh-CN" sz="2000" b="0" dirty="0"/>
              <a:t>that point, the value of </a:t>
            </a:r>
            <a:r>
              <a:rPr lang="en-US" altLang="zh-CN" sz="2000" b="0" i="1" dirty="0"/>
              <a:t>key </a:t>
            </a:r>
            <a:r>
              <a:rPr lang="en-US" altLang="zh-CN" sz="2000" b="0" dirty="0"/>
              <a:t>is placed into this position.</a:t>
            </a:r>
          </a:p>
          <a:p>
            <a:r>
              <a:rPr lang="en-US" altLang="zh-CN" sz="2400" dirty="0"/>
              <a:t>Termination: </a:t>
            </a:r>
            <a:r>
              <a:rPr lang="en-US" altLang="zh-CN" sz="2000" b="0" dirty="0"/>
              <a:t>The outer </a:t>
            </a:r>
            <a:r>
              <a:rPr lang="en-US" altLang="zh-CN" sz="2000" dirty="0"/>
              <a:t>for </a:t>
            </a:r>
            <a:r>
              <a:rPr lang="en-US" altLang="zh-CN" sz="2000" b="0" dirty="0"/>
              <a:t>loop ends when </a:t>
            </a:r>
            <a:r>
              <a:rPr lang="en-US" altLang="zh-CN" sz="2000" b="0" i="1" dirty="0"/>
              <a:t>j &gt; n</a:t>
            </a:r>
            <a:r>
              <a:rPr lang="en-US" altLang="zh-CN" sz="2000" b="0" dirty="0"/>
              <a:t>; this occurs when </a:t>
            </a:r>
            <a:r>
              <a:rPr lang="en-US" altLang="zh-CN" sz="2000" b="0" i="1" dirty="0"/>
              <a:t>j </a:t>
            </a:r>
            <a:r>
              <a:rPr lang="en-US" altLang="zh-CN" sz="2000" b="0" dirty="0"/>
              <a:t>= </a:t>
            </a:r>
            <a:r>
              <a:rPr lang="en-US" altLang="zh-CN" sz="2000" b="0" i="1" dirty="0"/>
              <a:t>n </a:t>
            </a:r>
            <a:r>
              <a:rPr lang="en-US" altLang="zh-CN" sz="2000" b="0" dirty="0"/>
              <a:t>+ 1</a:t>
            </a:r>
            <a:r>
              <a:rPr lang="en-US" altLang="zh-CN" sz="2000" b="0" dirty="0" smtClean="0"/>
              <a:t>. Therefore</a:t>
            </a:r>
            <a:r>
              <a:rPr lang="en-US" altLang="zh-CN" sz="2000" b="0" dirty="0"/>
              <a:t>, </a:t>
            </a:r>
            <a:r>
              <a:rPr lang="en-US" altLang="zh-CN" sz="2000" b="0" i="1" dirty="0"/>
              <a:t>j </a:t>
            </a:r>
            <a:r>
              <a:rPr lang="en-US" altLang="zh-CN" sz="2000" b="0" dirty="0"/>
              <a:t>−1 = </a:t>
            </a:r>
            <a:r>
              <a:rPr lang="en-US" altLang="zh-CN" sz="2000" b="0" i="1" dirty="0"/>
              <a:t>n</a:t>
            </a:r>
            <a:r>
              <a:rPr lang="en-US" altLang="zh-CN" sz="2000" b="0" dirty="0"/>
              <a:t>. Plugging </a:t>
            </a:r>
            <a:r>
              <a:rPr lang="en-US" altLang="zh-CN" sz="2000" b="0" i="1" dirty="0"/>
              <a:t>n </a:t>
            </a:r>
            <a:r>
              <a:rPr lang="en-US" altLang="zh-CN" sz="2000" b="0" dirty="0"/>
              <a:t>in for </a:t>
            </a:r>
            <a:r>
              <a:rPr lang="en-US" altLang="zh-CN" sz="2000" b="0" i="1" dirty="0"/>
              <a:t>j </a:t>
            </a:r>
            <a:r>
              <a:rPr lang="en-US" altLang="zh-CN" sz="2000" b="0" dirty="0"/>
              <a:t>−1 in the loop invariant, the </a:t>
            </a:r>
            <a:r>
              <a:rPr lang="en-US" altLang="zh-CN" sz="2000" b="0" dirty="0" smtClean="0"/>
              <a:t>subarray </a:t>
            </a:r>
            <a:r>
              <a:rPr lang="en-US" altLang="zh-CN" sz="2000" b="0" i="1" dirty="0" smtClean="0"/>
              <a:t>A</a:t>
            </a:r>
            <a:r>
              <a:rPr lang="en-US" altLang="zh-CN" sz="2000" b="0" dirty="0" smtClean="0"/>
              <a:t>[1 </a:t>
            </a:r>
            <a:r>
              <a:rPr lang="en-US" altLang="zh-CN" sz="2000" b="0" i="1" dirty="0"/>
              <a:t>. . n</a:t>
            </a:r>
            <a:r>
              <a:rPr lang="en-US" altLang="zh-CN" sz="2000" b="0" dirty="0"/>
              <a:t>] consists of the elements originally in </a:t>
            </a:r>
            <a:r>
              <a:rPr lang="en-US" altLang="zh-CN" sz="2000" b="0" i="1" dirty="0"/>
              <a:t>A</a:t>
            </a:r>
            <a:r>
              <a:rPr lang="en-US" altLang="zh-CN" sz="2000" b="0" dirty="0"/>
              <a:t>[1 </a:t>
            </a:r>
            <a:r>
              <a:rPr lang="en-US" altLang="zh-CN" sz="2000" b="0" i="1" dirty="0"/>
              <a:t>. . n</a:t>
            </a:r>
            <a:r>
              <a:rPr lang="en-US" altLang="zh-CN" sz="2000" b="0" dirty="0"/>
              <a:t>] but in sorted order. </a:t>
            </a:r>
            <a:r>
              <a:rPr lang="en-US" altLang="zh-CN" sz="2000" b="0" dirty="0" smtClean="0"/>
              <a:t> In other </a:t>
            </a:r>
            <a:r>
              <a:rPr lang="en-US" altLang="zh-CN" sz="2000" b="0" dirty="0"/>
              <a:t>words, the entire array is sorted!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48672174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smtClean="0">
                <a:solidFill>
                  <a:srgbClr val="FF0000"/>
                </a:solidFill>
              </a:rPr>
              <a:t>2.2 </a:t>
            </a:r>
            <a:r>
              <a:rPr lang="en-US" altLang="zh-CN" sz="4800" b="1" smtClean="0">
                <a:solidFill>
                  <a:srgbClr val="FF0000"/>
                </a:solidFill>
              </a:rPr>
              <a:t>Analyzing Algorithms</a:t>
            </a:r>
            <a:endParaRPr lang="en-US" altLang="zh-CN" smtClean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dirty="0" smtClean="0">
                <a:latin typeface="Times New Roman" pitchFamily="18" charset="0"/>
              </a:rPr>
              <a:t>Run time: depend on the follow factors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>
                <a:latin typeface="Times New Roman" pitchFamily="18" charset="0"/>
              </a:rPr>
              <a:t>Input:			</a:t>
            </a:r>
            <a:r>
              <a:rPr lang="en-US" altLang="zh-CN" sz="2400" dirty="0" smtClean="0">
                <a:latin typeface="Times New Roman" pitchFamily="18" charset="0"/>
              </a:rPr>
              <a:t>What kind of input?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>
                <a:latin typeface="Times New Roman" pitchFamily="18" charset="0"/>
              </a:rPr>
              <a:t>Size of input: 		</a:t>
            </a:r>
            <a:r>
              <a:rPr lang="en-US" altLang="zh-CN" sz="2400" dirty="0" smtClean="0">
                <a:latin typeface="Times New Roman" pitchFamily="18" charset="0"/>
              </a:rPr>
              <a:t>How many datum?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>
                <a:latin typeface="Times New Roman" pitchFamily="18" charset="0"/>
              </a:rPr>
              <a:t>Machine: CPU		</a:t>
            </a:r>
            <a:r>
              <a:rPr lang="en-US" altLang="zh-CN" sz="2400" dirty="0" smtClean="0">
                <a:latin typeface="Times New Roman" pitchFamily="18" charset="0"/>
              </a:rPr>
              <a:t>How fast is the machine?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>
                <a:latin typeface="Times New Roman" pitchFamily="18" charset="0"/>
              </a:rPr>
              <a:t>Computing model: </a:t>
            </a:r>
            <a:r>
              <a:rPr lang="en-US" altLang="zh-CN" sz="2400" i="1" dirty="0" smtClean="0"/>
              <a:t>RAM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random-access machine</a:t>
            </a:r>
            <a:r>
              <a:rPr lang="en-US" altLang="zh-CN" sz="2400" dirty="0" smtClean="0"/>
              <a:t>):					How many machines?</a:t>
            </a:r>
            <a:endParaRPr altLang="en-US" sz="2400" dirty="0" smtClean="0">
              <a:ea typeface="宋体" charset="-122"/>
            </a:endParaRPr>
          </a:p>
          <a:p>
            <a:pPr lvl="2">
              <a:lnSpc>
                <a:spcPct val="90000"/>
              </a:lnSpc>
            </a:pPr>
            <a:r>
              <a:rPr lang="en-US" altLang="zh-CN" sz="2000" dirty="0" smtClean="0"/>
              <a:t>In the RAM model, instructions are executed one after another, with </a:t>
            </a:r>
            <a:r>
              <a:rPr lang="en-US" altLang="zh-CN" sz="2000" dirty="0" smtClean="0">
                <a:solidFill>
                  <a:srgbClr val="FF0000"/>
                </a:solidFill>
              </a:rPr>
              <a:t>no concurrent operations</a:t>
            </a:r>
            <a:r>
              <a:rPr lang="en-US" altLang="zh-CN" sz="2000" dirty="0" smtClean="0"/>
              <a:t>.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/>
              <a:t>Operations| i</a:t>
            </a:r>
            <a:r>
              <a:rPr lang="en-US" altLang="en-US" sz="2000" dirty="0" smtClean="0">
                <a:ea typeface="宋体" charset="-122"/>
              </a:rPr>
              <a:t>nstructions</a:t>
            </a:r>
            <a:r>
              <a:rPr lang="en-US" altLang="zh-CN" sz="2000" dirty="0" smtClean="0"/>
              <a:t> contained in RAM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/>
              <a:t>Guarantee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: Generally, we seek </a:t>
            </a:r>
            <a:r>
              <a:rPr lang="en-US" altLang="zh-CN" sz="2400" dirty="0" smtClean="0">
                <a:solidFill>
                  <a:srgbClr val="FF0000"/>
                </a:solidFill>
              </a:rPr>
              <a:t>upper bounds</a:t>
            </a:r>
            <a:r>
              <a:rPr lang="en-US" altLang="zh-CN" sz="2400" dirty="0" smtClean="0"/>
              <a:t> on the running time, because everybody likes a guarantee</a:t>
            </a:r>
          </a:p>
          <a:p>
            <a:pPr lvl="1"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sz="2400" dirty="0" smtClean="0"/>
              <a:t>	What is worst case?</a:t>
            </a:r>
            <a:r>
              <a:rPr altLang="en-US" sz="2400" dirty="0" smtClean="0">
                <a:solidFill>
                  <a:srgbClr val="0070C0"/>
                </a:solidFill>
              </a:rPr>
              <a:t>一般而言最坏时间复杂度与平均时间复杂度同阶</a:t>
            </a:r>
            <a:endParaRPr lang="en-US" altLang="zh-CN" sz="2400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/>
              <a:t>Time Complexity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 smtClean="0"/>
              <a:t>Run time: machine-independent run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t = sum{n1/v1+…+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itchFamily="18" charset="0"/>
              </a:rPr>
              <a:t>nk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/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itchFamily="18" charset="0"/>
              </a:rPr>
              <a:t>vk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t = sum{n1+…+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itchFamily="18" charset="0"/>
              </a:rPr>
              <a:t>nk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}/v   </a:t>
            </a:r>
            <a:r>
              <a:rPr lang="en-US" altLang="zh-CN" sz="2400" b="1" dirty="0" smtClean="0">
                <a:latin typeface="Times New Roman" pitchFamily="18" charset="0"/>
              </a:rPr>
              <a:t>Suppose that vi=v (invariant)</a:t>
            </a:r>
            <a:endParaRPr lang="en-US" altLang="zh-CN" b="1" dirty="0" smtClean="0"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t =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itchFamily="18" charset="0"/>
              </a:rPr>
              <a:t>c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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itchFamily="18" charset="0"/>
              </a:rPr>
              <a:t>sum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{n1+…+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itchFamily="18" charset="0"/>
              </a:rPr>
              <a:t>nk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t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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sum{n1+…+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itchFamily="18" charset="0"/>
              </a:rPr>
              <a:t>nk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}	 </a:t>
            </a:r>
            <a:r>
              <a:rPr lang="en-US" altLang="zh-CN" b="1" dirty="0" smtClean="0"/>
              <a:t>machine-independent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 smtClean="0"/>
              <a:t>Ignore machine-dependent constants</a:t>
            </a:r>
            <a:endParaRPr lang="en-US" altLang="zh-CN" sz="2000" b="1" dirty="0" smtClean="0">
              <a:solidFill>
                <a:srgbClr val="FF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 dirty="0" smtClean="0"/>
              <a:t>Time Complexity: simplified run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 T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 sum{n1+…+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itchFamily="18" charset="0"/>
              </a:rPr>
              <a:t>nk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}	 </a:t>
            </a:r>
            <a:r>
              <a:rPr lang="en-US" altLang="zh-CN" sz="2400" b="1" dirty="0" smtClean="0">
                <a:latin typeface="Times New Roman" pitchFamily="18" charset="0"/>
              </a:rPr>
              <a:t>total number of basic </a:t>
            </a:r>
            <a:r>
              <a:rPr lang="en-US" altLang="zh-CN" sz="2400" b="1" dirty="0" smtClean="0">
                <a:latin typeface="Times New Roman" pitchFamily="18" charset="0"/>
              </a:rPr>
              <a:t>operations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 smtClean="0">
                <a:latin typeface="Times New Roman" pitchFamily="18" charset="0"/>
              </a:rPr>
              <a:t>Notations:</a:t>
            </a:r>
          </a:p>
          <a:p>
            <a:pPr lvl="1"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T(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itchFamily="18" charset="0"/>
              </a:rPr>
              <a:t>n,I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) | T</a:t>
            </a:r>
            <a:r>
              <a:rPr lang="en-US" altLang="zh-CN" sz="2400" b="1" baseline="-25000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itchFamily="18" charset="0"/>
              </a:rPr>
              <a:t>n,I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)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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 T(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itchFamily="18" charset="0"/>
              </a:rPr>
              <a:t>A;n,I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) </a:t>
            </a:r>
            <a:r>
              <a:rPr lang="en-US" altLang="zh-CN" sz="2400" b="1" dirty="0" smtClean="0">
                <a:latin typeface="Times New Roman" pitchFamily="18" charset="0"/>
                <a:sym typeface="Symbol" pitchFamily="18" charset="2"/>
              </a:rPr>
              <a:t></a:t>
            </a:r>
            <a:r>
              <a:rPr lang="en-US" altLang="zh-CN" sz="2400" b="1" dirty="0" smtClean="0">
                <a:latin typeface="Times New Roman" pitchFamily="18" charset="0"/>
              </a:rPr>
              <a:t> T</a:t>
            </a:r>
            <a:r>
              <a:rPr lang="en-US" altLang="zh-CN" sz="2400" b="1" dirty="0" smtClean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2400" b="1" dirty="0" smtClean="0">
                <a:latin typeface="Times New Roman" pitchFamily="18" charset="0"/>
              </a:rPr>
              <a:t> sum{n1+…+</a:t>
            </a:r>
            <a:r>
              <a:rPr lang="en-US" altLang="zh-CN" sz="2400" b="1" dirty="0" err="1" smtClean="0">
                <a:latin typeface="Times New Roman" pitchFamily="18" charset="0"/>
              </a:rPr>
              <a:t>nk</a:t>
            </a:r>
            <a:r>
              <a:rPr lang="en-US" altLang="zh-CN" sz="2400" b="1" dirty="0" smtClean="0">
                <a:latin typeface="Times New Roman" pitchFamily="18" charset="0"/>
              </a:rPr>
              <a:t>}</a:t>
            </a:r>
            <a:endParaRPr lang="en-US" altLang="zh-CN" sz="2400" b="1" dirty="0" smtClean="0">
              <a:latin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/>
              <a:t>Time Complexity</a:t>
            </a:r>
            <a:r>
              <a:rPr lang="en-US" altLang="zh-CN" sz="4000" dirty="0" smtClean="0"/>
              <a:t>: </a:t>
            </a:r>
            <a:r>
              <a:rPr lang="en-US" altLang="zh-CN" sz="4000" b="1" dirty="0" smtClean="0"/>
              <a:t>Further Simplified</a:t>
            </a:r>
            <a:r>
              <a:rPr lang="en-US" altLang="zh-CN" b="1" dirty="0" smtClean="0"/>
              <a:t>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b="1" dirty="0" smtClean="0"/>
              <a:t>T(</a:t>
            </a:r>
            <a:r>
              <a:rPr lang="en-US" altLang="zh-CN" sz="2400" b="1" dirty="0" err="1" smtClean="0"/>
              <a:t>n,I</a:t>
            </a:r>
            <a:r>
              <a:rPr lang="en-US" altLang="zh-CN" sz="2400" b="1" dirty="0" smtClean="0"/>
              <a:t>):</a:t>
            </a:r>
            <a:r>
              <a:rPr lang="en-US" altLang="zh-CN" sz="2400" dirty="0" smtClean="0"/>
              <a:t> may differ from I (Any input of size </a:t>
            </a:r>
            <a:r>
              <a:rPr lang="en-US" altLang="zh-CN" sz="2400" dirty="0" smtClean="0">
                <a:solidFill>
                  <a:srgbClr val="0000FF"/>
                </a:solidFill>
              </a:rPr>
              <a:t>n</a:t>
            </a:r>
            <a:r>
              <a:rPr lang="en-US" altLang="zh-CN" sz="24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 smtClean="0"/>
              <a:t>Further simplified time complexity: Three cases below</a:t>
            </a:r>
            <a:endParaRPr lang="en-US" altLang="zh-CN" sz="2000" dirty="0" smtClean="0"/>
          </a:p>
          <a:p>
            <a:pPr>
              <a:lnSpc>
                <a:spcPct val="80000"/>
              </a:lnSpc>
            </a:pPr>
            <a:r>
              <a:rPr lang="en-US" altLang="zh-CN" sz="2400" b="1" dirty="0" smtClean="0"/>
              <a:t>Worst-case: </a:t>
            </a:r>
            <a:r>
              <a:rPr lang="en-US" altLang="zh-CN" sz="2400" dirty="0" smtClean="0"/>
              <a:t>(usually)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solidFill>
                  <a:srgbClr val="0000FF"/>
                </a:solidFill>
              </a:rPr>
              <a:t>T(n) =</a:t>
            </a:r>
            <a:r>
              <a:rPr lang="en-US" altLang="zh-CN" sz="2000" dirty="0" smtClean="0"/>
              <a:t> maximum time of algorithm on any input of size </a:t>
            </a:r>
            <a:r>
              <a:rPr lang="en-US" altLang="zh-CN" sz="2000" dirty="0" smtClean="0">
                <a:solidFill>
                  <a:srgbClr val="0000FF"/>
                </a:solidFill>
              </a:rPr>
              <a:t>n</a:t>
            </a:r>
            <a:r>
              <a:rPr lang="en-US" altLang="zh-CN" sz="2000" dirty="0" smtClean="0"/>
              <a:t>. </a:t>
            </a:r>
          </a:p>
          <a:p>
            <a:pPr lvl="1" algn="ctr">
              <a:lnSpc>
                <a:spcPct val="80000"/>
              </a:lnSpc>
              <a:buFont typeface="Arial" charset="0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T(n)=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max</a:t>
            </a:r>
            <a:r>
              <a:rPr lang="en-US" altLang="zh-CN" sz="2000" baseline="-250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000" dirty="0" smtClean="0">
                <a:solidFill>
                  <a:srgbClr val="FF0000"/>
                </a:solidFill>
              </a:rPr>
              <a:t> {T(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n,I</a:t>
            </a:r>
            <a:r>
              <a:rPr lang="en-US" altLang="zh-CN" sz="2000" dirty="0" smtClean="0">
                <a:solidFill>
                  <a:srgbClr val="FF0000"/>
                </a:solidFill>
              </a:rPr>
              <a:t>)}</a:t>
            </a:r>
            <a:endParaRPr lang="en-US" altLang="zh-CN" sz="2000" dirty="0" smtClean="0"/>
          </a:p>
          <a:p>
            <a:pPr lvl="1">
              <a:lnSpc>
                <a:spcPct val="80000"/>
              </a:lnSpc>
            </a:pPr>
            <a:r>
              <a:rPr lang="en-US" altLang="zh-CN" sz="2000" dirty="0" smtClean="0"/>
              <a:t>Time Complexity (Default )</a:t>
            </a:r>
          </a:p>
          <a:p>
            <a:pPr>
              <a:lnSpc>
                <a:spcPct val="80000"/>
              </a:lnSpc>
            </a:pPr>
            <a:r>
              <a:rPr lang="en-US" altLang="zh-CN" sz="2400" b="1" dirty="0" smtClean="0"/>
              <a:t>Average-case: </a:t>
            </a:r>
            <a:r>
              <a:rPr lang="en-US" altLang="zh-CN" sz="2400" dirty="0" smtClean="0"/>
              <a:t>(sometimes)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solidFill>
                  <a:srgbClr val="0000FF"/>
                </a:solidFill>
              </a:rPr>
              <a:t>T(n)</a:t>
            </a:r>
            <a:r>
              <a:rPr lang="en-US" altLang="zh-CN" sz="2000" dirty="0" smtClean="0"/>
              <a:t> = expected time of algorithm over all inputs of size </a:t>
            </a:r>
            <a:r>
              <a:rPr lang="en-US" altLang="zh-CN" sz="2000" dirty="0" smtClean="0">
                <a:solidFill>
                  <a:srgbClr val="0000FF"/>
                </a:solidFill>
              </a:rPr>
              <a:t>n</a:t>
            </a:r>
            <a:r>
              <a:rPr lang="en-US" altLang="zh-CN" sz="2000" dirty="0" smtClean="0"/>
              <a:t>.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/>
              <a:t>Need assumption of statistical distribution of inputs. </a:t>
            </a:r>
          </a:p>
          <a:p>
            <a:pPr lvl="1" algn="ctr">
              <a:lnSpc>
                <a:spcPct val="80000"/>
              </a:lnSpc>
              <a:buFont typeface="Arial" charset="0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? </a:t>
            </a:r>
          </a:p>
          <a:p>
            <a:pPr>
              <a:lnSpc>
                <a:spcPct val="80000"/>
              </a:lnSpc>
            </a:pPr>
            <a:r>
              <a:rPr lang="en-US" altLang="zh-CN" sz="2400" b="1" dirty="0" smtClean="0"/>
              <a:t>Best-case: </a:t>
            </a:r>
            <a:r>
              <a:rPr lang="en-US" altLang="zh-CN" sz="2400" dirty="0" smtClean="0"/>
              <a:t>(bogus)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/>
              <a:t>Cheat with a slow algorithm that works fast on </a:t>
            </a:r>
            <a:r>
              <a:rPr lang="en-US" altLang="zh-CN" sz="2000" i="1" dirty="0" smtClean="0"/>
              <a:t>some</a:t>
            </a:r>
            <a:r>
              <a:rPr lang="en-US" altLang="zh-CN" sz="2000" dirty="0" smtClean="0"/>
              <a:t> input</a:t>
            </a:r>
            <a:r>
              <a:rPr lang="en-US" altLang="zh-CN" sz="2000" dirty="0" smtClean="0"/>
              <a:t>.(Ex2.2-4)</a:t>
            </a:r>
            <a:endParaRPr lang="en-US" altLang="zh-CN" sz="20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latin typeface="Times New Roman" pitchFamily="18" charset="0"/>
                <a:ea typeface="MS Mincho" pitchFamily="49" charset="-128"/>
              </a:rPr>
              <a:t>Θ</a:t>
            </a:r>
            <a:r>
              <a:rPr lang="en-US" altLang="zh-CN" b="1" dirty="0" smtClean="0">
                <a:latin typeface="Times New Roman" pitchFamily="18" charset="0"/>
              </a:rPr>
              <a:t>-notation</a:t>
            </a:r>
            <a:r>
              <a:rPr altLang="en-US" b="1" dirty="0" smtClean="0">
                <a:latin typeface="Times New Roman" pitchFamily="18" charset="0"/>
              </a:rPr>
              <a:t>（</a:t>
            </a:r>
            <a:r>
              <a:rPr lang="en-US" dirty="0" smtClean="0"/>
              <a:t>Theta</a:t>
            </a:r>
            <a:r>
              <a:rPr altLang="en-US" b="1" dirty="0" smtClean="0">
                <a:latin typeface="Times New Roman" pitchFamily="18" charset="0"/>
              </a:rPr>
              <a:t>）</a:t>
            </a:r>
            <a:r>
              <a:rPr lang="en-US" altLang="zh-CN" dirty="0" smtClean="0">
                <a:latin typeface="Times New Roman" pitchFamily="18" charset="0"/>
              </a:rPr>
              <a:t> 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Asymptotic Analysis:</a:t>
            </a:r>
          </a:p>
          <a:p>
            <a:pPr lvl="1"/>
            <a:r>
              <a:rPr lang="en-US" altLang="zh-CN" sz="2400" dirty="0" smtClean="0"/>
              <a:t>Asymptotic analysis: Look at </a:t>
            </a:r>
            <a:r>
              <a:rPr lang="en-US" altLang="zh-CN" sz="2400" b="1" dirty="0" smtClean="0"/>
              <a:t>growth </a:t>
            </a:r>
            <a:r>
              <a:rPr lang="en-US" altLang="zh-CN" sz="2400" dirty="0" smtClean="0"/>
              <a:t>of </a:t>
            </a:r>
            <a:r>
              <a:rPr lang="en-US" altLang="zh-CN" sz="2400" dirty="0" smtClean="0">
                <a:solidFill>
                  <a:srgbClr val="0000FF"/>
                </a:solidFill>
              </a:rPr>
              <a:t>T(n)</a:t>
            </a:r>
            <a:r>
              <a:rPr lang="en-US" altLang="zh-CN" sz="2400" dirty="0" smtClean="0"/>
              <a:t> as </a:t>
            </a:r>
            <a:r>
              <a:rPr lang="en-US" altLang="zh-CN" sz="2400" dirty="0" smtClean="0">
                <a:solidFill>
                  <a:srgbClr val="0000FF"/>
                </a:solidFill>
              </a:rPr>
              <a:t>n →∞</a:t>
            </a:r>
            <a:r>
              <a:rPr lang="en-US" altLang="zh-CN" sz="2400" dirty="0" smtClean="0"/>
              <a:t>.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Math: 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400" dirty="0" smtClean="0">
                <a:latin typeface="Times New Roman" pitchFamily="18" charset="0"/>
              </a:rPr>
              <a:t>Θ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solidFill>
                  <a:srgbClr val="0000FF"/>
                </a:solidFill>
              </a:rPr>
              <a:t>g(n)</a:t>
            </a:r>
            <a:r>
              <a:rPr lang="en-US" altLang="zh-CN" sz="2400" dirty="0" smtClean="0"/>
              <a:t>) = { </a:t>
            </a:r>
            <a:r>
              <a:rPr lang="en-US" altLang="zh-CN" sz="2400" dirty="0" smtClean="0">
                <a:solidFill>
                  <a:srgbClr val="0000FF"/>
                </a:solidFill>
              </a:rPr>
              <a:t>f (n)</a:t>
            </a:r>
            <a:r>
              <a:rPr lang="en-US" altLang="zh-CN" sz="2400" dirty="0" smtClean="0"/>
              <a:t>: there exist positive constants 				</a:t>
            </a:r>
            <a:r>
              <a:rPr lang="en-US" altLang="zh-CN" sz="2400" dirty="0" smtClean="0">
                <a:solidFill>
                  <a:srgbClr val="0000FF"/>
                </a:solidFill>
              </a:rPr>
              <a:t>c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1</a:t>
            </a:r>
            <a:r>
              <a:rPr lang="en-US" altLang="zh-CN" sz="2400" dirty="0" smtClean="0">
                <a:solidFill>
                  <a:srgbClr val="0000FF"/>
                </a:solidFill>
              </a:rPr>
              <a:t>, c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2</a:t>
            </a:r>
            <a:r>
              <a:rPr lang="en-US" altLang="zh-CN" sz="2400" dirty="0" smtClean="0"/>
              <a:t>, and </a:t>
            </a:r>
            <a:r>
              <a:rPr lang="en-US" altLang="zh-CN" sz="2400" dirty="0" smtClean="0">
                <a:solidFill>
                  <a:srgbClr val="0000FF"/>
                </a:solidFill>
              </a:rPr>
              <a:t>n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0</a:t>
            </a:r>
            <a:r>
              <a:rPr lang="en-US" altLang="zh-CN" sz="2400" dirty="0" smtClean="0"/>
              <a:t> such that </a:t>
            </a:r>
          </a:p>
          <a:p>
            <a:pPr algn="ctr">
              <a:buFont typeface="Arial" charset="0"/>
              <a:buNone/>
            </a:pPr>
            <a:r>
              <a:rPr lang="en-US" altLang="zh-CN" sz="2400" dirty="0" smtClean="0">
                <a:solidFill>
                  <a:srgbClr val="0000FF"/>
                </a:solidFill>
              </a:rPr>
              <a:t>	0 ≤c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1</a:t>
            </a:r>
            <a:r>
              <a:rPr lang="en-US" altLang="zh-CN" sz="2400" dirty="0" smtClean="0">
                <a:solidFill>
                  <a:srgbClr val="0000FF"/>
                </a:solidFill>
              </a:rPr>
              <a:t> g(n) ≤ f (n) ≤ c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2</a:t>
            </a:r>
            <a:r>
              <a:rPr lang="en-US" altLang="zh-CN" sz="2400" dirty="0" smtClean="0">
                <a:solidFill>
                  <a:srgbClr val="0000FF"/>
                </a:solidFill>
              </a:rPr>
              <a:t> g(n) </a:t>
            </a:r>
            <a:r>
              <a:rPr lang="en-US" altLang="zh-CN" sz="2400" dirty="0" smtClean="0"/>
              <a:t>for all</a:t>
            </a:r>
            <a:r>
              <a:rPr lang="en-US" altLang="zh-CN" sz="2400" dirty="0" smtClean="0">
                <a:solidFill>
                  <a:srgbClr val="0000FF"/>
                </a:solidFill>
              </a:rPr>
              <a:t> n ≥ n</a:t>
            </a:r>
            <a:r>
              <a:rPr lang="en-US" altLang="zh-CN" sz="2400" baseline="-25000" dirty="0" smtClean="0">
                <a:solidFill>
                  <a:srgbClr val="0000FF"/>
                </a:solidFill>
              </a:rPr>
              <a:t>0</a:t>
            </a:r>
            <a:r>
              <a:rPr lang="en-US" altLang="zh-CN" sz="2400" dirty="0" smtClean="0"/>
              <a:t>}</a:t>
            </a:r>
            <a:r>
              <a:rPr lang="en-US" altLang="zh-CN" sz="2800" dirty="0" smtClean="0"/>
              <a:t> </a:t>
            </a:r>
            <a:endParaRPr lang="en-US" altLang="zh-CN" sz="2800" b="1" dirty="0" smtClean="0"/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Engineering:</a:t>
            </a:r>
            <a:r>
              <a:rPr lang="en-US" altLang="zh-CN" sz="2800" b="1" dirty="0" smtClean="0"/>
              <a:t> 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Drop low-order terms; ignore leading constants. </a:t>
            </a:r>
          </a:p>
          <a:p>
            <a:pPr lvl="1"/>
            <a:r>
              <a:rPr lang="en-US" altLang="zh-CN" sz="2400" dirty="0" smtClean="0"/>
              <a:t>Example: </a:t>
            </a:r>
            <a:r>
              <a:rPr lang="en-US" altLang="zh-CN" sz="2400" dirty="0" smtClean="0">
                <a:solidFill>
                  <a:srgbClr val="0000FF"/>
                </a:solidFill>
              </a:rPr>
              <a:t>3n</a:t>
            </a:r>
            <a:r>
              <a:rPr lang="en-US" altLang="zh-CN" sz="2400" baseline="30000" dirty="0" smtClean="0">
                <a:solidFill>
                  <a:srgbClr val="0000FF"/>
                </a:solidFill>
              </a:rPr>
              <a:t>3</a:t>
            </a:r>
            <a:r>
              <a:rPr lang="en-US" altLang="zh-CN" sz="2400" dirty="0" smtClean="0">
                <a:solidFill>
                  <a:srgbClr val="0000FF"/>
                </a:solidFill>
              </a:rPr>
              <a:t> + 90n</a:t>
            </a:r>
            <a:r>
              <a:rPr lang="en-US" altLang="zh-CN" sz="2400" baseline="30000" dirty="0" smtClean="0">
                <a:solidFill>
                  <a:srgbClr val="0000FF"/>
                </a:solidFill>
              </a:rPr>
              <a:t>2</a:t>
            </a:r>
            <a:r>
              <a:rPr lang="en-US" altLang="zh-CN" sz="2400" dirty="0" smtClean="0">
                <a:solidFill>
                  <a:srgbClr val="0000FF"/>
                </a:solidFill>
              </a:rPr>
              <a:t> –5n + 6046 = 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itchFamily="18" charset="0"/>
                <a:ea typeface="MS Mincho" pitchFamily="49" charset="-128"/>
              </a:rPr>
              <a:t>Θ</a:t>
            </a:r>
            <a:r>
              <a:rPr lang="en-US" altLang="zh-CN" sz="2400" dirty="0" smtClean="0">
                <a:solidFill>
                  <a:srgbClr val="0000FF"/>
                </a:solidFill>
              </a:rPr>
              <a:t>(n</a:t>
            </a:r>
            <a:r>
              <a:rPr lang="en-US" altLang="zh-CN" sz="2400" baseline="30000" dirty="0" smtClean="0">
                <a:solidFill>
                  <a:srgbClr val="0000FF"/>
                </a:solidFill>
              </a:rPr>
              <a:t>3</a:t>
            </a:r>
            <a:r>
              <a:rPr lang="en-US" altLang="zh-CN" sz="2400" dirty="0" smtClean="0">
                <a:solidFill>
                  <a:srgbClr val="0000FF"/>
                </a:solidFill>
              </a:rPr>
              <a:t>)</a:t>
            </a:r>
            <a:r>
              <a:rPr lang="en-US" altLang="zh-CN" sz="2400" dirty="0" smtClean="0"/>
              <a:t>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 smtClean="0"/>
              <a:t>Asymptotic performance</a:t>
            </a:r>
            <a:r>
              <a:rPr lang="en-US" altLang="zh-CN" dirty="0" smtClean="0"/>
              <a:t> 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/>
              <a:t>When n gets large enough, a Θ(n2) algorithm always beats a Θ(n3) algorithm. </a:t>
            </a:r>
          </a:p>
          <a:p>
            <a:r>
              <a:rPr lang="en-US" altLang="zh-CN" smtClean="0"/>
              <a:t>We shouldn’t ignoreasymptotically sloweralgorithms, however. </a:t>
            </a:r>
          </a:p>
          <a:p>
            <a:r>
              <a:rPr lang="en-US" altLang="zh-CN" smtClean="0"/>
              <a:t>Real-world designsituations often call for a careful balancing ofengineering objectives. </a:t>
            </a:r>
          </a:p>
          <a:p>
            <a:r>
              <a:rPr lang="en-US" altLang="zh-CN" smtClean="0"/>
              <a:t>Asymptotic analysis is a useful tool to help to nn0 structure our thinking. </a:t>
            </a:r>
          </a:p>
        </p:txBody>
      </p:sp>
      <p:pic>
        <p:nvPicPr>
          <p:cNvPr id="73733" name="Picture 5" descr="lecture01_页面_23"/>
          <p:cNvPicPr>
            <a:picLocks noChangeAspect="1" noChangeArrowheads="1"/>
          </p:cNvPicPr>
          <p:nvPr/>
        </p:nvPicPr>
        <p:blipFill>
          <a:blip r:embed="rId2"/>
          <a:srcRect t="19560" b="5902"/>
          <a:stretch>
            <a:fillRect/>
          </a:stretch>
        </p:blipFill>
        <p:spPr bwMode="auto">
          <a:xfrm>
            <a:off x="0" y="1341438"/>
            <a:ext cx="9144000" cy="511175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 smtClean="0"/>
              <a:t>Analyzing algorithm: Insertion Sort</a:t>
            </a:r>
            <a:endParaRPr lang="en-US" altLang="zh-CN" dirty="0" smtClean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 dirty="0" smtClean="0"/>
              <a:t>Worst case: </a:t>
            </a:r>
            <a:r>
              <a:rPr lang="en-US" altLang="zh-CN" dirty="0" smtClean="0"/>
              <a:t>Input reverse sorted.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/>
              <a:t>T(n)= sum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{j-1, j=2..n} = n(n-1)/2 = </a:t>
            </a:r>
            <a:r>
              <a:rPr lang="en-US" altLang="zh-CN" dirty="0" smtClean="0">
                <a:solidFill>
                  <a:srgbClr val="FF0000"/>
                </a:solidFill>
              </a:rPr>
              <a:t>Θ(n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</a:rPr>
              <a:t>) </a:t>
            </a:r>
            <a:r>
              <a:rPr lang="en-US" altLang="zh-CN" dirty="0" smtClean="0">
                <a:solidFill>
                  <a:srgbClr val="00B050"/>
                </a:solidFill>
              </a:rPr>
              <a:t>number of move operations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zh-CN" dirty="0" smtClean="0"/>
              <a:t>	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/>
              <a:t>T(n)= </a:t>
            </a:r>
            <a:r>
              <a:rPr lang="en-US" altLang="zh-CN" dirty="0" err="1" smtClean="0"/>
              <a:t>sum</a:t>
            </a:r>
            <a:r>
              <a:rPr lang="en-US" altLang="zh-CN" baseline="-25000" dirty="0" err="1" smtClean="0"/>
              <a:t>j</a:t>
            </a:r>
            <a:r>
              <a:rPr lang="en-US" altLang="zh-CN" baseline="-25000" dirty="0" smtClean="0"/>
              <a:t>=2..n</a:t>
            </a:r>
            <a:r>
              <a:rPr lang="en-US" altLang="zh-CN" dirty="0" smtClean="0"/>
              <a:t>{</a:t>
            </a:r>
            <a:r>
              <a:rPr lang="en-US" altLang="zh-CN" dirty="0" smtClean="0">
                <a:solidFill>
                  <a:srgbClr val="0000FF"/>
                </a:solidFill>
              </a:rPr>
              <a:t>Θ(j)</a:t>
            </a:r>
            <a:r>
              <a:rPr lang="en-US" altLang="zh-CN" dirty="0" smtClean="0"/>
              <a:t>} = </a:t>
            </a:r>
            <a:r>
              <a:rPr lang="en-US" altLang="zh-CN" dirty="0" smtClean="0">
                <a:solidFill>
                  <a:srgbClr val="FF0000"/>
                </a:solidFill>
              </a:rPr>
              <a:t>Θ(n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0000FF"/>
                </a:solidFill>
              </a:rPr>
              <a:t>How to calculate T(n)?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/>
              <a:t>Average-case  &amp;  Best-case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/>
              <a:t>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Analyzing algorithm: Insertion Sort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0" dirty="0"/>
              <a:t>• Assume that the </a:t>
            </a:r>
            <a:r>
              <a:rPr lang="en-US" altLang="zh-CN" b="0" i="1" dirty="0" err="1"/>
              <a:t>i</a:t>
            </a:r>
            <a:r>
              <a:rPr lang="en-US" altLang="zh-CN" b="0" i="1" dirty="0"/>
              <a:t> </a:t>
            </a:r>
            <a:r>
              <a:rPr lang="en-US" altLang="zh-CN" b="0" dirty="0" err="1"/>
              <a:t>th</a:t>
            </a:r>
            <a:r>
              <a:rPr lang="en-US" altLang="zh-CN" b="0" dirty="0"/>
              <a:t> line takes time </a:t>
            </a:r>
            <a:r>
              <a:rPr lang="en-US" altLang="zh-CN" b="0" i="1" dirty="0"/>
              <a:t>ci </a:t>
            </a:r>
            <a:r>
              <a:rPr lang="en-US" altLang="zh-CN" b="0" dirty="0"/>
              <a:t>, which is a constant. (Since the third </a:t>
            </a:r>
            <a:r>
              <a:rPr lang="en-US" altLang="zh-CN" b="0" dirty="0" smtClean="0"/>
              <a:t>line is </a:t>
            </a:r>
            <a:r>
              <a:rPr lang="en-US" altLang="zh-CN" b="0" dirty="0"/>
              <a:t>a comment, it takes no time.)</a:t>
            </a:r>
          </a:p>
          <a:p>
            <a:r>
              <a:rPr lang="en-US" altLang="zh-CN" b="0" dirty="0" smtClean="0"/>
              <a:t>For </a:t>
            </a:r>
            <a:r>
              <a:rPr lang="en-US" altLang="zh-CN" b="0" i="1" dirty="0"/>
              <a:t>j </a:t>
            </a:r>
            <a:r>
              <a:rPr lang="en-US" altLang="zh-CN" b="0" dirty="0"/>
              <a:t>= 2</a:t>
            </a:r>
            <a:r>
              <a:rPr lang="en-US" altLang="zh-CN" b="0" i="1" dirty="0"/>
              <a:t>, </a:t>
            </a:r>
            <a:r>
              <a:rPr lang="en-US" altLang="zh-CN" b="0" dirty="0"/>
              <a:t>3</a:t>
            </a:r>
            <a:r>
              <a:rPr lang="en-US" altLang="zh-CN" b="0" i="1" dirty="0"/>
              <a:t>, . . . , n</a:t>
            </a:r>
            <a:r>
              <a:rPr lang="en-US" altLang="zh-CN" b="0" dirty="0"/>
              <a:t>, let </a:t>
            </a:r>
            <a:r>
              <a:rPr lang="en-US" altLang="zh-CN" b="0" i="1" dirty="0" err="1"/>
              <a:t>tj</a:t>
            </a:r>
            <a:r>
              <a:rPr lang="en-US" altLang="zh-CN" b="0" i="1" dirty="0"/>
              <a:t> </a:t>
            </a:r>
            <a:r>
              <a:rPr lang="en-US" altLang="zh-CN" b="0" dirty="0"/>
              <a:t>be the number of times that the </a:t>
            </a:r>
            <a:r>
              <a:rPr lang="en-US" altLang="zh-CN" dirty="0"/>
              <a:t>while </a:t>
            </a:r>
            <a:r>
              <a:rPr lang="en-US" altLang="zh-CN" b="0" dirty="0"/>
              <a:t>loop test </a:t>
            </a:r>
            <a:r>
              <a:rPr lang="en-US" altLang="zh-CN" b="0" dirty="0" smtClean="0"/>
              <a:t>is executed </a:t>
            </a:r>
            <a:r>
              <a:rPr lang="en-US" altLang="zh-CN" b="0" dirty="0"/>
              <a:t>for that value of </a:t>
            </a:r>
            <a:r>
              <a:rPr lang="en-US" altLang="zh-CN" b="0" i="1" dirty="0"/>
              <a:t>j </a:t>
            </a:r>
            <a:r>
              <a:rPr lang="en-US" altLang="zh-CN" b="0" dirty="0"/>
              <a:t>.</a:t>
            </a:r>
          </a:p>
          <a:p>
            <a:r>
              <a:rPr lang="en-US" altLang="zh-CN" b="0" dirty="0" smtClean="0"/>
              <a:t>Note </a:t>
            </a:r>
            <a:r>
              <a:rPr lang="en-US" altLang="zh-CN" b="0" dirty="0"/>
              <a:t>that when a </a:t>
            </a:r>
            <a:r>
              <a:rPr lang="en-US" altLang="zh-CN" dirty="0"/>
              <a:t>for </a:t>
            </a:r>
            <a:r>
              <a:rPr lang="en-US" altLang="zh-CN" b="0" dirty="0"/>
              <a:t>or </a:t>
            </a:r>
            <a:r>
              <a:rPr lang="en-US" altLang="zh-CN" dirty="0"/>
              <a:t>while </a:t>
            </a:r>
            <a:r>
              <a:rPr lang="en-US" altLang="zh-CN" b="0" dirty="0"/>
              <a:t>loop exits in the usual </a:t>
            </a:r>
            <a:r>
              <a:rPr lang="en-US" altLang="zh-CN" b="0" dirty="0" err="1"/>
              <a:t>way.due</a:t>
            </a:r>
            <a:r>
              <a:rPr lang="en-US" altLang="zh-CN" b="0" dirty="0"/>
              <a:t> to the test in </a:t>
            </a:r>
            <a:r>
              <a:rPr lang="en-US" altLang="zh-CN" b="0" dirty="0" smtClean="0"/>
              <a:t>the loop </a:t>
            </a:r>
            <a:r>
              <a:rPr lang="en-US" altLang="zh-CN" b="0" dirty="0" err="1" smtClean="0"/>
              <a:t>header,the</a:t>
            </a:r>
            <a:r>
              <a:rPr lang="en-US" altLang="zh-CN" b="0" dirty="0" smtClean="0"/>
              <a:t> </a:t>
            </a:r>
            <a:r>
              <a:rPr lang="en-US" altLang="zh-CN" b="0" dirty="0"/>
              <a:t>test is executed one time more than the loop body.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851739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r>
              <a:rPr lang="en-US" altLang="zh-CN" sz="4000" smtClean="0">
                <a:solidFill>
                  <a:srgbClr val="FF0000"/>
                </a:solidFill>
              </a:rPr>
              <a:t>2.0 Analysis of algorithms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What are </a:t>
            </a:r>
            <a:r>
              <a:rPr lang="en-US" altLang="zh-CN" sz="3600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analysis of algorithms</a:t>
            </a:r>
            <a:r>
              <a:rPr lang="en-US" altLang="zh-CN" dirty="0" smtClean="0">
                <a:solidFill>
                  <a:schemeClr val="tx1"/>
                </a:solidFill>
                <a:ea typeface="宋体" charset="-122"/>
              </a:rPr>
              <a:t>?</a:t>
            </a:r>
          </a:p>
          <a:p>
            <a:pPr lvl="1" eaLnBrk="0" hangingPunct="0"/>
            <a:r>
              <a:rPr lang="en-US" altLang="zh-CN" b="0" i="1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The theoretical study of computer-program performance and resource usage.</a:t>
            </a:r>
          </a:p>
          <a:p>
            <a:pPr lvl="1" eaLnBrk="0" hangingPunct="0"/>
            <a:r>
              <a:rPr lang="en-US" altLang="zh-CN" b="0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What’s more important than performance?</a:t>
            </a:r>
          </a:p>
          <a:p>
            <a:pPr lvl="2" eaLnBrk="0" hangingPunct="0"/>
            <a:r>
              <a:rPr lang="en-US" altLang="zh-CN" b="0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Modularity		• correctness	• maintainability</a:t>
            </a:r>
          </a:p>
          <a:p>
            <a:pPr lvl="2" eaLnBrk="0" hangingPunct="0"/>
            <a:r>
              <a:rPr lang="en-US" altLang="zh-CN" b="0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Functionality	• robustness	• user-friendliness</a:t>
            </a:r>
          </a:p>
          <a:p>
            <a:pPr lvl="2" eaLnBrk="0" hangingPunct="0"/>
            <a:r>
              <a:rPr lang="en-US" altLang="zh-CN" b="0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programmer time	• simplicity vs. time-complexity</a:t>
            </a:r>
          </a:p>
          <a:p>
            <a:pPr lvl="2" eaLnBrk="0" hangingPunct="0"/>
            <a:r>
              <a:rPr lang="en-US" altLang="zh-CN" b="0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extensibility</a:t>
            </a:r>
          </a:p>
          <a:p>
            <a:pPr lvl="2" eaLnBrk="0" hangingPunct="0"/>
            <a:r>
              <a:rPr lang="en-US" altLang="zh-CN" b="0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reliability</a:t>
            </a:r>
          </a:p>
          <a:p>
            <a:pPr lvl="1" eaLnBrk="0" hangingPunct="0"/>
            <a:endParaRPr lang="en-US" altLang="zh-CN" dirty="0" smtClean="0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Analyzing algorithm: Insertion Sort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9161082" cy="3321377"/>
          </a:xfrm>
        </p:spPr>
      </p:pic>
    </p:spTree>
    <p:extLst>
      <p:ext uri="{BB962C8B-B14F-4D97-AF65-F5344CB8AC3E}">
        <p14:creationId xmlns:p14="http://schemas.microsoft.com/office/powerpoint/2010/main" val="2607961969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Analyzing algorithm: Insertion Sort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0" y="1484784"/>
            <a:ext cx="9020190" cy="3744416"/>
          </a:xfrm>
        </p:spPr>
      </p:pic>
    </p:spTree>
    <p:extLst>
      <p:ext uri="{BB962C8B-B14F-4D97-AF65-F5344CB8AC3E}">
        <p14:creationId xmlns:p14="http://schemas.microsoft.com/office/powerpoint/2010/main" val="3149061937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Analyzing algorithm: Insertion Sort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" y="1556792"/>
            <a:ext cx="8857478" cy="4536504"/>
          </a:xfrm>
        </p:spPr>
      </p:pic>
    </p:spTree>
    <p:extLst>
      <p:ext uri="{BB962C8B-B14F-4D97-AF65-F5344CB8AC3E}">
        <p14:creationId xmlns:p14="http://schemas.microsoft.com/office/powerpoint/2010/main" val="2540597615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 of insertion sort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i="1" dirty="0"/>
              <a:t>Worst case: </a:t>
            </a:r>
            <a:r>
              <a:rPr lang="en-US" altLang="zh-CN" b="0" dirty="0"/>
              <a:t>The array is in reverse sorted order.</a:t>
            </a:r>
          </a:p>
          <a:p>
            <a:r>
              <a:rPr lang="en-US" altLang="zh-CN" b="0" dirty="0" smtClean="0"/>
              <a:t> </a:t>
            </a:r>
            <a:r>
              <a:rPr lang="en-US" altLang="zh-CN" b="0" dirty="0"/>
              <a:t>Always </a:t>
            </a:r>
            <a:r>
              <a:rPr lang="en-US" altLang="zh-CN" b="0" dirty="0" smtClean="0"/>
              <a:t>find </a:t>
            </a:r>
            <a:r>
              <a:rPr lang="en-US" altLang="zh-CN" b="0" dirty="0"/>
              <a:t>that </a:t>
            </a:r>
            <a:r>
              <a:rPr lang="en-US" altLang="zh-CN" b="0" i="1" dirty="0"/>
              <a:t>A</a:t>
            </a:r>
            <a:r>
              <a:rPr lang="en-US" altLang="zh-CN" b="0" dirty="0"/>
              <a:t>[</a:t>
            </a:r>
            <a:r>
              <a:rPr lang="en-US" altLang="zh-CN" b="0" i="1" dirty="0" err="1"/>
              <a:t>i</a:t>
            </a:r>
            <a:r>
              <a:rPr lang="en-US" altLang="zh-CN" b="0" i="1" dirty="0"/>
              <a:t> </a:t>
            </a:r>
            <a:r>
              <a:rPr lang="en-US" altLang="zh-CN" b="0" dirty="0"/>
              <a:t>] </a:t>
            </a:r>
            <a:r>
              <a:rPr lang="en-US" altLang="zh-CN" b="0" i="1" dirty="0"/>
              <a:t>&gt; key </a:t>
            </a:r>
            <a:r>
              <a:rPr lang="en-US" altLang="zh-CN" b="0" dirty="0"/>
              <a:t>in while loop test.</a:t>
            </a:r>
          </a:p>
          <a:p>
            <a:pPr marL="0" indent="0">
              <a:buNone/>
            </a:pPr>
            <a:r>
              <a:rPr lang="en-US" altLang="zh-CN" b="0" dirty="0" smtClean="0"/>
              <a:t>Have </a:t>
            </a:r>
            <a:r>
              <a:rPr lang="en-US" altLang="zh-CN" b="0" dirty="0"/>
              <a:t>to compare </a:t>
            </a:r>
            <a:r>
              <a:rPr lang="en-US" altLang="zh-CN" b="0" i="1" dirty="0"/>
              <a:t>key </a:t>
            </a:r>
            <a:r>
              <a:rPr lang="en-US" altLang="zh-CN" b="0" dirty="0"/>
              <a:t>with all elements to the left of the </a:t>
            </a:r>
            <a:r>
              <a:rPr lang="en-US" altLang="zh-CN" b="0" i="1" dirty="0"/>
              <a:t>j </a:t>
            </a:r>
            <a:r>
              <a:rPr lang="en-US" altLang="zh-CN" b="0" dirty="0" err="1"/>
              <a:t>th</a:t>
            </a:r>
            <a:r>
              <a:rPr lang="en-US" altLang="zh-CN" b="0" dirty="0"/>
              <a:t> </a:t>
            </a:r>
            <a:r>
              <a:rPr lang="en-US" altLang="zh-CN" b="0" dirty="0" err="1"/>
              <a:t>position⇒</a:t>
            </a:r>
            <a:r>
              <a:rPr lang="en-US" altLang="zh-CN" b="0" dirty="0" err="1" smtClean="0"/>
              <a:t>compare</a:t>
            </a:r>
            <a:r>
              <a:rPr lang="en-US" altLang="zh-CN" b="0" dirty="0" smtClean="0"/>
              <a:t> with </a:t>
            </a:r>
            <a:r>
              <a:rPr lang="en-US" altLang="zh-CN" b="0" i="1" dirty="0"/>
              <a:t>j </a:t>
            </a:r>
            <a:r>
              <a:rPr lang="en-US" altLang="zh-CN" b="0" dirty="0"/>
              <a:t>− 1 elements.</a:t>
            </a:r>
          </a:p>
          <a:p>
            <a:r>
              <a:rPr lang="en-US" altLang="zh-CN" b="0" dirty="0"/>
              <a:t> </a:t>
            </a:r>
            <a:r>
              <a:rPr lang="en-US" altLang="zh-CN" b="0" dirty="0" smtClean="0"/>
              <a:t>Since </a:t>
            </a:r>
            <a:r>
              <a:rPr lang="en-US" altLang="zh-CN" b="0" dirty="0"/>
              <a:t>the while loop exits because </a:t>
            </a:r>
            <a:r>
              <a:rPr lang="en-US" altLang="zh-CN" b="0" i="1" dirty="0" err="1"/>
              <a:t>i</a:t>
            </a:r>
            <a:r>
              <a:rPr lang="en-US" altLang="zh-CN" b="0" i="1" dirty="0"/>
              <a:t> </a:t>
            </a:r>
            <a:r>
              <a:rPr lang="en-US" altLang="zh-CN" b="0" dirty="0"/>
              <a:t>reaches 0, </a:t>
            </a:r>
            <a:r>
              <a:rPr lang="en-US" altLang="zh-CN" b="0" dirty="0" err="1"/>
              <a:t>there.s</a:t>
            </a:r>
            <a:r>
              <a:rPr lang="en-US" altLang="zh-CN" b="0" dirty="0"/>
              <a:t> one additional test </a:t>
            </a:r>
            <a:r>
              <a:rPr lang="en-US" altLang="zh-CN" b="0" dirty="0" smtClean="0"/>
              <a:t>after the </a:t>
            </a:r>
            <a:r>
              <a:rPr lang="en-US" altLang="zh-CN" b="0" i="1" dirty="0"/>
              <a:t>j </a:t>
            </a:r>
            <a:r>
              <a:rPr lang="en-US" altLang="zh-CN" b="0" dirty="0"/>
              <a:t>− 1 tests ⇒</a:t>
            </a:r>
            <a:r>
              <a:rPr lang="en-US" altLang="zh-CN" i="1" dirty="0" err="1">
                <a:solidFill>
                  <a:srgbClr val="FF0000"/>
                </a:solidFill>
              </a:rPr>
              <a:t>tj</a:t>
            </a:r>
            <a:r>
              <a:rPr lang="en-US" altLang="zh-CN" i="1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 </a:t>
            </a:r>
            <a:r>
              <a:rPr lang="en-US" altLang="zh-CN" i="1" dirty="0">
                <a:solidFill>
                  <a:srgbClr val="FF0000"/>
                </a:solidFill>
              </a:rPr>
              <a:t>j </a:t>
            </a:r>
            <a:r>
              <a:rPr lang="en-US" altLang="zh-CN" b="0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669451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938191"/>
            <a:ext cx="8130171" cy="533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Average case of insertion sort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/>
              <a:t>On average, the key in </a:t>
            </a:r>
            <a:r>
              <a:rPr lang="en-US" altLang="zh-CN" b="0" i="1" dirty="0"/>
              <a:t>A</a:t>
            </a:r>
            <a:r>
              <a:rPr lang="en-US" altLang="zh-CN" b="0" dirty="0"/>
              <a:t>[ </a:t>
            </a:r>
            <a:r>
              <a:rPr lang="en-US" altLang="zh-CN" b="0" i="1" dirty="0"/>
              <a:t>j </a:t>
            </a:r>
            <a:r>
              <a:rPr lang="en-US" altLang="zh-CN" b="0" dirty="0"/>
              <a:t>] is less than half the elements in </a:t>
            </a:r>
            <a:r>
              <a:rPr lang="en-US" altLang="zh-CN" b="0" i="1" dirty="0"/>
              <a:t>A</a:t>
            </a:r>
            <a:r>
              <a:rPr lang="en-US" altLang="zh-CN" b="0" dirty="0"/>
              <a:t>[1 </a:t>
            </a:r>
            <a:r>
              <a:rPr lang="en-US" altLang="zh-CN" b="0" i="1" dirty="0"/>
              <a:t>. . j </a:t>
            </a:r>
            <a:r>
              <a:rPr lang="en-US" altLang="zh-CN" b="0" dirty="0"/>
              <a:t>− 1] </a:t>
            </a:r>
            <a:r>
              <a:rPr lang="en-US" altLang="zh-CN" b="0" dirty="0" smtClean="0"/>
              <a:t>and it’s </a:t>
            </a:r>
            <a:r>
              <a:rPr lang="en-US" altLang="zh-CN" b="0" dirty="0"/>
              <a:t>greater than the other </a:t>
            </a:r>
            <a:r>
              <a:rPr lang="en-US" altLang="zh-CN" b="0" dirty="0" smtClean="0"/>
              <a:t>half. On </a:t>
            </a:r>
            <a:r>
              <a:rPr lang="en-US" altLang="zh-CN" b="0" dirty="0"/>
              <a:t>average, the </a:t>
            </a:r>
            <a:r>
              <a:rPr lang="en-US" altLang="zh-CN" dirty="0"/>
              <a:t>while </a:t>
            </a:r>
            <a:r>
              <a:rPr lang="en-US" altLang="zh-CN" b="0" dirty="0"/>
              <a:t>loop has to look halfway through the sorted </a:t>
            </a:r>
            <a:r>
              <a:rPr lang="en-US" altLang="zh-CN" b="0" dirty="0" smtClean="0"/>
              <a:t>subarray </a:t>
            </a:r>
            <a:r>
              <a:rPr lang="en-US" altLang="zh-CN" b="0" i="1" dirty="0" smtClean="0"/>
              <a:t>A</a:t>
            </a:r>
            <a:r>
              <a:rPr lang="en-US" altLang="zh-CN" b="0" dirty="0" smtClean="0"/>
              <a:t>[1 </a:t>
            </a:r>
            <a:r>
              <a:rPr lang="en-US" altLang="zh-CN" b="0" i="1" dirty="0"/>
              <a:t>. . j </a:t>
            </a:r>
            <a:r>
              <a:rPr lang="en-US" altLang="zh-CN" b="0" dirty="0"/>
              <a:t>− 1] </a:t>
            </a:r>
            <a:r>
              <a:rPr lang="en-US" altLang="zh-CN" b="0" dirty="0" smtClean="0"/>
              <a:t> to </a:t>
            </a:r>
            <a:r>
              <a:rPr lang="en-US" altLang="zh-CN" b="0" dirty="0"/>
              <a:t>decide where to drop </a:t>
            </a:r>
            <a:r>
              <a:rPr lang="en-US" altLang="zh-CN" b="0" i="1" dirty="0"/>
              <a:t>key</a:t>
            </a:r>
            <a:r>
              <a:rPr lang="en-US" altLang="zh-CN" b="0" dirty="0"/>
              <a:t>.</a:t>
            </a:r>
          </a:p>
          <a:p>
            <a:r>
              <a:rPr lang="en-US" altLang="zh-CN" b="0" dirty="0"/>
              <a:t>⇒</a:t>
            </a:r>
            <a:r>
              <a:rPr lang="en-US" altLang="zh-CN" i="1" dirty="0">
                <a:solidFill>
                  <a:srgbClr val="FF0000"/>
                </a:solidFill>
              </a:rPr>
              <a:t>t j </a:t>
            </a:r>
            <a:r>
              <a:rPr lang="en-US" altLang="zh-CN" dirty="0">
                <a:solidFill>
                  <a:srgbClr val="FF0000"/>
                </a:solidFill>
              </a:rPr>
              <a:t>= </a:t>
            </a:r>
            <a:r>
              <a:rPr lang="en-US" altLang="zh-CN" i="1" dirty="0">
                <a:solidFill>
                  <a:srgbClr val="FF0000"/>
                </a:solidFill>
              </a:rPr>
              <a:t>j/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b="0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6905912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876295"/>
            <a:ext cx="8501090" cy="4876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39" y="952498"/>
            <a:ext cx="7879613" cy="5191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928670"/>
            <a:ext cx="7873444" cy="517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349" y="571480"/>
            <a:ext cx="7747427" cy="5143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/>
              <a:t>Criteria for analysis </a:t>
            </a:r>
            <a:r>
              <a:rPr lang="en-US" altLang="zh-CN" b="1" dirty="0" smtClean="0"/>
              <a:t>of algorithms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400" b="1" dirty="0" smtClean="0">
                <a:solidFill>
                  <a:srgbClr val="262626"/>
                </a:solidFill>
                <a:latin typeface="Times New Roman" pitchFamily="18" charset="0"/>
              </a:rPr>
              <a:t>We will use the following criteria:</a:t>
            </a:r>
            <a:r>
              <a:rPr lang="en-US" altLang="zh-CN" b="1" dirty="0" smtClean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Correctness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Amount of work done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Amount of space used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Simplicity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Optimality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 smtClean="0"/>
              <a:t>Insertion sort analysis</a:t>
            </a:r>
            <a:r>
              <a:rPr lang="en-US" altLang="zh-CN" dirty="0" smtClean="0"/>
              <a:t> 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b="1" smtClean="0"/>
              <a:t>Worst case: </a:t>
            </a:r>
            <a:r>
              <a:rPr lang="en-US" altLang="zh-CN" sz="2400" smtClean="0"/>
              <a:t>Input reverse sorted.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n 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2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() [arithmetic series]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T (n) =∑Θ( j) =Θn j=2 </a:t>
            </a:r>
            <a:endParaRPr lang="en-US" altLang="zh-CN" sz="2400" b="1" smtClean="0"/>
          </a:p>
          <a:p>
            <a:pPr>
              <a:lnSpc>
                <a:spcPct val="80000"/>
              </a:lnSpc>
            </a:pPr>
            <a:r>
              <a:rPr lang="en-US" altLang="zh-CN" sz="2400" b="1" smtClean="0"/>
              <a:t>Average case: </a:t>
            </a:r>
            <a:r>
              <a:rPr lang="en-US" altLang="zh-CN" sz="2400" smtClean="0"/>
              <a:t>All permutations equally likely. 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n 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2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T (n) =∑Θ( j / 2) =Θ(n ) j=2 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Is insertion sort a fast sorting algorithm? 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Moderately so, for small n. </a:t>
            </a:r>
          </a:p>
          <a:p>
            <a:pPr>
              <a:lnSpc>
                <a:spcPct val="80000"/>
              </a:lnSpc>
            </a:pPr>
            <a:r>
              <a:rPr lang="en-US" altLang="zh-CN" sz="2400" smtClean="0"/>
              <a:t>Not at all, for large n. </a:t>
            </a:r>
          </a:p>
        </p:txBody>
      </p:sp>
      <p:pic>
        <p:nvPicPr>
          <p:cNvPr id="138244" name="Picture 4" descr="lecture01_页面_24"/>
          <p:cNvPicPr>
            <a:picLocks noChangeAspect="1" noChangeArrowheads="1"/>
          </p:cNvPicPr>
          <p:nvPr/>
        </p:nvPicPr>
        <p:blipFill>
          <a:blip r:embed="rId2"/>
          <a:srcRect t="18495" b="6944"/>
          <a:stretch>
            <a:fillRect/>
          </a:stretch>
        </p:blipFill>
        <p:spPr bwMode="auto">
          <a:xfrm>
            <a:off x="0" y="1268413"/>
            <a:ext cx="9144000" cy="5113337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Insertion sort analysis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Order of growth</a:t>
            </a:r>
          </a:p>
          <a:p>
            <a:r>
              <a:rPr lang="en-US" altLang="zh-CN" b="0" dirty="0"/>
              <a:t>Another abstraction to ease analysis and focus on the important features.</a:t>
            </a:r>
          </a:p>
          <a:p>
            <a:r>
              <a:rPr lang="en-US" altLang="zh-CN" b="0" dirty="0"/>
              <a:t>Look only at the leading term of the formula for running time.</a:t>
            </a:r>
          </a:p>
          <a:p>
            <a:r>
              <a:rPr lang="en-US" altLang="zh-CN" b="0" dirty="0" smtClean="0"/>
              <a:t> </a:t>
            </a:r>
            <a:r>
              <a:rPr lang="en-US" altLang="zh-CN" b="0" dirty="0"/>
              <a:t>Drop lower-order terms.</a:t>
            </a:r>
          </a:p>
          <a:p>
            <a:r>
              <a:rPr lang="en-US" altLang="zh-CN" b="0" dirty="0" smtClean="0"/>
              <a:t> </a:t>
            </a:r>
            <a:r>
              <a:rPr lang="en-US" altLang="zh-CN" b="0" dirty="0"/>
              <a:t>Ignore the constant </a:t>
            </a:r>
            <a:r>
              <a:rPr lang="en-US" altLang="zh-CN" b="0" dirty="0" err="1"/>
              <a:t>coefÞcient</a:t>
            </a:r>
            <a:r>
              <a:rPr lang="en-US" altLang="zh-CN" b="0" dirty="0"/>
              <a:t> in the leading term.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0528446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Insertion sort analysis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124744"/>
                <a:ext cx="8229600" cy="4525963"/>
              </a:xfrm>
            </p:spPr>
            <p:txBody>
              <a:bodyPr/>
              <a:lstStyle/>
              <a:p>
                <a:r>
                  <a:rPr lang="en-US" altLang="zh-CN" sz="2400" i="1" dirty="0" smtClean="0"/>
                  <a:t>Example: </a:t>
                </a:r>
                <a:r>
                  <a:rPr lang="en-US" altLang="zh-CN" sz="2400" b="0" dirty="0"/>
                  <a:t>For insertion sort, we already abstracted away the actual statement </a:t>
                </a:r>
                <a:r>
                  <a:rPr lang="en-US" altLang="zh-CN" sz="2400" b="0" dirty="0" smtClean="0"/>
                  <a:t>costs to </a:t>
                </a:r>
                <a:r>
                  <a:rPr lang="en-US" altLang="zh-CN" sz="2400" b="0" dirty="0"/>
                  <a:t>conclude that the worst-case running time is </a:t>
                </a:r>
                <a:r>
                  <a:rPr lang="en-US" altLang="zh-CN" sz="2400" b="0" i="1" dirty="0"/>
                  <a:t>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dirty="0"/>
                  <a:t> + </a:t>
                </a:r>
                <a:r>
                  <a:rPr lang="en-US" altLang="zh-CN" sz="2400" b="0" i="1" dirty="0" err="1"/>
                  <a:t>bn</a:t>
                </a:r>
                <a:r>
                  <a:rPr lang="en-US" altLang="zh-CN" sz="2400" b="0" i="1" dirty="0"/>
                  <a:t> </a:t>
                </a:r>
                <a:r>
                  <a:rPr lang="en-US" altLang="zh-CN" sz="2400" b="0" dirty="0"/>
                  <a:t>+ </a:t>
                </a:r>
                <a:r>
                  <a:rPr lang="en-US" altLang="zh-CN" sz="2400" b="0" i="1" dirty="0"/>
                  <a:t>c</a:t>
                </a:r>
                <a:r>
                  <a:rPr lang="en-US" altLang="zh-CN" sz="2400" b="0" dirty="0"/>
                  <a:t>.</a:t>
                </a:r>
              </a:p>
              <a:p>
                <a:r>
                  <a:rPr lang="en-US" altLang="zh-CN" sz="2400" b="0" dirty="0"/>
                  <a:t>Drop lower-order terms⇒</a:t>
                </a:r>
                <a:r>
                  <a:rPr lang="en-US" altLang="zh-CN" sz="2400" b="0" i="1" dirty="0"/>
                  <a:t>a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dirty="0"/>
                  <a:t>.</a:t>
                </a:r>
                <a:r>
                  <a:rPr lang="en-US" altLang="zh-CN" sz="2400" b="0" dirty="0" smtClean="0"/>
                  <a:t> Ignore </a:t>
                </a:r>
                <a:r>
                  <a:rPr lang="en-US" altLang="zh-CN" sz="2400" b="0" dirty="0"/>
                  <a:t>constant </a:t>
                </a:r>
                <a:r>
                  <a:rPr lang="en-US" altLang="zh-CN" sz="2400" b="0" dirty="0" smtClean="0"/>
                  <a:t>coefficient </a:t>
                </a:r>
                <a:r>
                  <a:rPr lang="en-US" altLang="zh-CN" sz="2400" b="0" dirty="0"/>
                  <a:t>⇒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dirty="0"/>
                  <a:t>.</a:t>
                </a:r>
              </a:p>
              <a:p>
                <a:r>
                  <a:rPr lang="en-US" altLang="zh-CN" sz="2400" b="0" dirty="0"/>
                  <a:t>But we cannot say that the worst-case running time </a:t>
                </a:r>
                <a:r>
                  <a:rPr lang="en-US" altLang="zh-CN" sz="2400" b="0" i="1" dirty="0"/>
                  <a:t>T (n) equals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dirty="0"/>
                  <a:t>.</a:t>
                </a:r>
                <a:r>
                  <a:rPr lang="en-US" altLang="zh-CN" sz="2400" b="0" dirty="0" smtClean="0"/>
                  <a:t> It </a:t>
                </a:r>
                <a:r>
                  <a:rPr lang="en-US" altLang="zh-CN" sz="2400" b="0" i="1" dirty="0"/>
                  <a:t>grows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dirty="0"/>
                  <a:t>. But it </a:t>
                </a:r>
                <a:r>
                  <a:rPr lang="en-US" altLang="zh-CN" sz="2400" b="0" dirty="0" smtClean="0"/>
                  <a:t>doesn’t </a:t>
                </a:r>
                <a:r>
                  <a:rPr lang="en-US" altLang="zh-CN" sz="2400" b="0" i="1" dirty="0"/>
                  <a:t>equal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dirty="0"/>
                  <a:t>.</a:t>
                </a:r>
              </a:p>
              <a:p>
                <a:r>
                  <a:rPr lang="en-US" altLang="zh-CN" sz="2400" b="0" dirty="0"/>
                  <a:t>We say that the running time </a:t>
                </a:r>
                <a:r>
                  <a:rPr lang="en-US" altLang="zh-CN" sz="2400" b="0" dirty="0" smtClean="0"/>
                  <a:t>is </a:t>
                </a:r>
                <a:r>
                  <a:rPr lang="el-GR" altLang="zh-CN" sz="2400" b="0" dirty="0" smtClean="0">
                    <a:latin typeface="Arial Unicode MS"/>
                    <a:ea typeface="Arial Unicode MS"/>
                    <a:cs typeface="Arial Unicode MS"/>
                  </a:rPr>
                  <a:t>Θ</a:t>
                </a:r>
                <a:r>
                  <a:rPr lang="en-US" altLang="zh-CN" sz="2400" b="0" dirty="0" smtClean="0"/>
                  <a:t> </a:t>
                </a:r>
                <a:r>
                  <a:rPr lang="en-US" altLang="zh-CN" sz="2400" b="0" i="1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1" dirty="0"/>
                  <a:t>) </a:t>
                </a:r>
                <a:r>
                  <a:rPr lang="en-US" altLang="zh-CN" sz="2400" b="0" dirty="0"/>
                  <a:t>to capture the notion that the </a:t>
                </a:r>
                <a:r>
                  <a:rPr lang="en-US" altLang="zh-CN" sz="2400" b="0" i="1" dirty="0"/>
                  <a:t>order of </a:t>
                </a:r>
                <a:r>
                  <a:rPr lang="en-US" altLang="zh-CN" sz="2400" b="0" i="1" dirty="0" smtClean="0"/>
                  <a:t>growth </a:t>
                </a:r>
                <a:r>
                  <a:rPr lang="en-US" altLang="zh-CN" sz="2400" b="0" dirty="0" smtClean="0"/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dirty="0"/>
                  <a:t>.</a:t>
                </a:r>
              </a:p>
              <a:p>
                <a:r>
                  <a:rPr lang="en-US" altLang="zh-CN" sz="2400" b="0" dirty="0"/>
                  <a:t>We usually consider one algorithm to be more </a:t>
                </a:r>
                <a:r>
                  <a:rPr lang="en-US" altLang="zh-CN" sz="2400" b="0" dirty="0" smtClean="0"/>
                  <a:t>efficient </a:t>
                </a:r>
                <a:r>
                  <a:rPr lang="en-US" altLang="zh-CN" sz="2400" b="0" dirty="0"/>
                  <a:t>than another if its </a:t>
                </a:r>
                <a:r>
                  <a:rPr lang="en-US" altLang="zh-CN" sz="2400" b="0" dirty="0" err="1" smtClean="0"/>
                  <a:t>worstcase</a:t>
                </a:r>
                <a:r>
                  <a:rPr lang="en-US" altLang="zh-CN" sz="2400" b="0" dirty="0" smtClean="0"/>
                  <a:t> running </a:t>
                </a:r>
                <a:r>
                  <a:rPr lang="en-US" altLang="zh-CN" sz="2400" b="0" dirty="0"/>
                  <a:t>time has a smaller order of growth</a:t>
                </a:r>
                <a:r>
                  <a:rPr lang="en-US" altLang="zh-CN" sz="2400" b="0" dirty="0" smtClean="0"/>
                  <a:t>.</a:t>
                </a:r>
                <a:endParaRPr lang="en-US" altLang="zh-CN" sz="2400" b="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124744"/>
                <a:ext cx="8229600" cy="4525963"/>
              </a:xfrm>
              <a:blipFill rotWithShape="1">
                <a:blip r:embed="rId2"/>
                <a:stretch>
                  <a:fillRect l="-1037" t="-1078" b="-8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552515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smtClean="0">
                <a:solidFill>
                  <a:srgbClr val="FF0000"/>
                </a:solidFill>
              </a:rPr>
              <a:t>2.3 Designing Algorithms</a:t>
            </a:r>
            <a:endParaRPr lang="en-US" altLang="zh-CN" sz="4000" b="1" smtClean="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/>
              <a:t>Designing Algorithms: How?</a:t>
            </a:r>
          </a:p>
          <a:p>
            <a:pPr lvl="1" eaLnBrk="1" hangingPunct="1"/>
            <a:r>
              <a:rPr lang="en-US" altLang="zh-CN" b="1" smtClean="0">
                <a:latin typeface="Times New Roman" pitchFamily="18" charset="0"/>
              </a:rPr>
              <a:t>Divide-and-Conquer Approach</a:t>
            </a:r>
          </a:p>
          <a:p>
            <a:pPr lvl="1" eaLnBrk="1" hangingPunct="1"/>
            <a:r>
              <a:rPr lang="en-US" altLang="zh-CN" b="1" smtClean="0">
                <a:latin typeface="Times New Roman" pitchFamily="18" charset="0"/>
              </a:rPr>
              <a:t>Merge Sort</a:t>
            </a:r>
          </a:p>
          <a:p>
            <a:pPr lvl="1" eaLnBrk="1" hangingPunct="1"/>
            <a:r>
              <a:rPr lang="en-US" altLang="zh-CN" b="1" smtClean="0">
                <a:latin typeface="Times New Roman" pitchFamily="18" charset="0"/>
              </a:rPr>
              <a:t>Time complexity for Divide-and-Conquer</a:t>
            </a:r>
            <a:endParaRPr lang="en-US" altLang="zh-CN" b="1" smtClean="0"/>
          </a:p>
          <a:p>
            <a:endParaRPr lang="en-US" altLang="zh-CN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smtClean="0">
                <a:latin typeface="Times New Roman" pitchFamily="18" charset="0"/>
              </a:rPr>
              <a:t>Divide-and-Conquer Approach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/>
              <a:t>Divide-and-conquer paradigm</a:t>
            </a:r>
          </a:p>
          <a:p>
            <a:pPr lvl="1"/>
            <a:r>
              <a:rPr lang="en-US" altLang="zh-CN" b="1" smtClean="0"/>
              <a:t>Divide </a:t>
            </a:r>
            <a:r>
              <a:rPr lang="en-US" altLang="zh-CN" smtClean="0"/>
              <a:t>the problem into a number of subproblems.</a:t>
            </a:r>
          </a:p>
          <a:p>
            <a:pPr lvl="1"/>
            <a:r>
              <a:rPr lang="en-US" altLang="zh-CN" b="1" smtClean="0"/>
              <a:t>Conquer </a:t>
            </a:r>
            <a:r>
              <a:rPr lang="en-US" altLang="zh-CN" smtClean="0"/>
              <a:t>the subproblems by solving them recursively. If the subproblem sizes are small enough, however, just solve the subproblems in a straightforward manner.</a:t>
            </a:r>
          </a:p>
          <a:p>
            <a:pPr lvl="1"/>
            <a:r>
              <a:rPr lang="en-US" altLang="zh-CN" b="1" smtClean="0"/>
              <a:t>Combine </a:t>
            </a:r>
            <a:r>
              <a:rPr lang="en-US" altLang="zh-CN" smtClean="0"/>
              <a:t>the solutions to the subproblems into the solution for the original problem.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smtClean="0"/>
              <a:t>M</a:t>
            </a:r>
            <a:r>
              <a:rPr lang="en-US" altLang="zh-CN" sz="4000" b="1" smtClean="0"/>
              <a:t>erge Sort Algorithm: DC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z="2800" dirty="0" smtClean="0"/>
              <a:t>Problem:</a:t>
            </a:r>
          </a:p>
          <a:p>
            <a:pPr lvl="1"/>
            <a:r>
              <a:rPr lang="en-US" altLang="zh-CN" sz="2400" dirty="0" smtClean="0"/>
              <a:t>Input: A[1,n]</a:t>
            </a:r>
            <a:endParaRPr lang="en-US" altLang="zh-CN" sz="2400" i="1" dirty="0" smtClean="0"/>
          </a:p>
          <a:p>
            <a:pPr lvl="1"/>
            <a:r>
              <a:rPr lang="en-US" altLang="zh-CN" sz="2400" dirty="0" smtClean="0"/>
              <a:t>Output: A[1,n] in sorted order</a:t>
            </a:r>
          </a:p>
          <a:p>
            <a:r>
              <a:rPr lang="en-US" altLang="zh-CN" sz="2800" dirty="0" smtClean="0"/>
              <a:t>Divide-and-conquer paradigm</a:t>
            </a:r>
          </a:p>
          <a:p>
            <a:pPr lvl="1"/>
            <a:r>
              <a:rPr lang="en-US" altLang="zh-CN" sz="2400" b="1" dirty="0" smtClean="0"/>
              <a:t>Divide: </a:t>
            </a:r>
            <a:r>
              <a:rPr lang="en-US" altLang="zh-CN" sz="2400" dirty="0" smtClean="0"/>
              <a:t>Divide the </a:t>
            </a:r>
            <a:r>
              <a:rPr lang="en-US" altLang="zh-CN" sz="2400" i="1" dirty="0" smtClean="0"/>
              <a:t>n</a:t>
            </a:r>
            <a:r>
              <a:rPr lang="en-US" altLang="zh-CN" sz="2400" dirty="0" smtClean="0"/>
              <a:t>-element sequence to be sorted into two subsequences of </a:t>
            </a:r>
            <a:r>
              <a:rPr lang="en-US" altLang="zh-CN" sz="2400" i="1" dirty="0" smtClean="0"/>
              <a:t>n</a:t>
            </a:r>
            <a:r>
              <a:rPr lang="en-US" altLang="zh-CN" sz="2400" dirty="0" smtClean="0"/>
              <a:t>/2 elements each.</a:t>
            </a:r>
          </a:p>
          <a:p>
            <a:pPr lvl="1"/>
            <a:r>
              <a:rPr lang="en-US" altLang="zh-CN" sz="2400" b="1" dirty="0" smtClean="0"/>
              <a:t>Conquer: </a:t>
            </a:r>
            <a:r>
              <a:rPr lang="en-US" altLang="zh-CN" sz="2400" dirty="0" smtClean="0"/>
              <a:t>Sort the two subsequences </a:t>
            </a:r>
            <a:r>
              <a:rPr lang="en-US" altLang="zh-CN" sz="2400" dirty="0" smtClean="0">
                <a:solidFill>
                  <a:srgbClr val="FF0000"/>
                </a:solidFill>
              </a:rPr>
              <a:t>recursively</a:t>
            </a:r>
            <a:r>
              <a:rPr lang="en-US" altLang="zh-CN" sz="2400" dirty="0" smtClean="0"/>
              <a:t> using merge sort.</a:t>
            </a:r>
          </a:p>
          <a:p>
            <a:pPr lvl="1"/>
            <a:r>
              <a:rPr lang="en-US" altLang="zh-CN" sz="2400" b="1" dirty="0" smtClean="0"/>
              <a:t>Combine: </a:t>
            </a:r>
            <a:r>
              <a:rPr lang="en-US" altLang="zh-CN" sz="2400" dirty="0" smtClean="0">
                <a:solidFill>
                  <a:srgbClr val="FF0000"/>
                </a:solidFill>
              </a:rPr>
              <a:t>Merge</a:t>
            </a:r>
            <a:r>
              <a:rPr lang="en-US" altLang="zh-CN" sz="2400" dirty="0" smtClean="0"/>
              <a:t> the two sorted subsequences to produce the sorted answer.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dirty="0" smtClean="0"/>
              <a:t>M</a:t>
            </a:r>
            <a:r>
              <a:rPr lang="en-US" altLang="zh-CN" b="1" dirty="0" smtClean="0"/>
              <a:t>erge Sort Algorithm: </a:t>
            </a:r>
            <a:r>
              <a:rPr lang="en-US" altLang="zh-CN" sz="4000" dirty="0" smtClean="0"/>
              <a:t>Pseudocode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b="1" dirty="0" smtClean="0"/>
              <a:t>MERGE-SORT </a:t>
            </a:r>
            <a:r>
              <a:rPr lang="en-US" altLang="zh-CN" dirty="0" smtClean="0"/>
              <a:t>A[1 . . n] </a:t>
            </a:r>
          </a:p>
          <a:p>
            <a:pPr>
              <a:buFont typeface="Arial" charset="0"/>
              <a:buNone/>
            </a:pPr>
            <a:r>
              <a:rPr lang="en-US" altLang="zh-CN" dirty="0" smtClean="0"/>
              <a:t>	1.	If n = 1, done. </a:t>
            </a:r>
          </a:p>
          <a:p>
            <a:pPr>
              <a:buFont typeface="Arial" charset="0"/>
              <a:buNone/>
            </a:pPr>
            <a:r>
              <a:rPr lang="en-US" altLang="zh-CN" dirty="0" smtClean="0"/>
              <a:t>	2.	Recursively sort A[ 1 . . </a:t>
            </a:r>
            <a:r>
              <a:rPr lang="en-US" altLang="zh-CN" dirty="0" smtClean="0">
                <a:sym typeface="Symbol" pitchFamily="18" charset="2"/>
              </a:rPr>
              <a:t></a:t>
            </a:r>
            <a:r>
              <a:rPr lang="en-US" altLang="zh-CN" dirty="0" smtClean="0"/>
              <a:t>n/2</a:t>
            </a:r>
            <a:r>
              <a:rPr lang="en-US" altLang="zh-CN" dirty="0" smtClean="0">
                <a:sym typeface="Symbol" pitchFamily="18" charset="2"/>
              </a:rPr>
              <a:t></a:t>
            </a:r>
            <a:r>
              <a:rPr lang="en-US" altLang="zh-CN" dirty="0" smtClean="0"/>
              <a:t> ]</a:t>
            </a:r>
          </a:p>
          <a:p>
            <a:pPr>
              <a:buFont typeface="Arial" charset="0"/>
              <a:buNone/>
            </a:pPr>
            <a:r>
              <a:rPr lang="en-US" altLang="zh-CN" dirty="0" smtClean="0"/>
              <a:t>		and A[</a:t>
            </a:r>
            <a:r>
              <a:rPr lang="en-US" altLang="zh-CN" dirty="0" smtClean="0">
                <a:sym typeface="Symbol" pitchFamily="18" charset="2"/>
              </a:rPr>
              <a:t></a:t>
            </a:r>
            <a:r>
              <a:rPr lang="en-US" altLang="zh-CN" dirty="0" smtClean="0"/>
              <a:t>n/2</a:t>
            </a:r>
            <a:r>
              <a:rPr lang="en-US" altLang="zh-CN" dirty="0" smtClean="0">
                <a:sym typeface="Symbol" pitchFamily="18" charset="2"/>
              </a:rPr>
              <a:t></a:t>
            </a:r>
            <a:r>
              <a:rPr lang="en-US" altLang="zh-CN" dirty="0" smtClean="0"/>
              <a:t>+1 . . n ] . 	</a:t>
            </a:r>
          </a:p>
          <a:p>
            <a:pPr>
              <a:buFont typeface="Arial" charset="0"/>
              <a:buNone/>
            </a:pPr>
            <a:r>
              <a:rPr lang="en-US" altLang="zh-CN" dirty="0" smtClean="0"/>
              <a:t>	3.	</a:t>
            </a:r>
            <a:r>
              <a:rPr lang="en-US" altLang="zh-CN" dirty="0" smtClean="0">
                <a:solidFill>
                  <a:srgbClr val="FF0000"/>
                </a:solidFill>
              </a:rPr>
              <a:t>“</a:t>
            </a:r>
            <a:r>
              <a:rPr lang="en-US" altLang="zh-CN" b="1" dirty="0" smtClean="0">
                <a:solidFill>
                  <a:srgbClr val="FF0000"/>
                </a:solidFill>
              </a:rPr>
              <a:t>Merge</a:t>
            </a:r>
            <a:r>
              <a:rPr lang="en-US" altLang="zh-CN" dirty="0" smtClean="0">
                <a:solidFill>
                  <a:srgbClr val="FF0000"/>
                </a:solidFill>
              </a:rPr>
              <a:t>”</a:t>
            </a:r>
            <a:r>
              <a:rPr lang="en-US" altLang="zh-CN" dirty="0" smtClean="0"/>
              <a:t> the 2 sorted lists. </a:t>
            </a:r>
          </a:p>
          <a:p>
            <a:pPr>
              <a:buFont typeface="Arial" charset="0"/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0000FF"/>
                </a:solidFill>
              </a:rPr>
              <a:t>	… to be continued!</a:t>
            </a:r>
            <a:endParaRPr altLang="en-US" b="1" dirty="0" smtClean="0">
              <a:solidFill>
                <a:srgbClr val="0000FF"/>
              </a:solidFill>
              <a:ea typeface="宋体" charset="-122"/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Key subroutine</a:t>
            </a:r>
            <a:r>
              <a:rPr lang="en-US" altLang="zh-CN" b="1" dirty="0" smtClean="0"/>
              <a:t>: MERGE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Sort Algorithm</a:t>
            </a:r>
            <a:endParaRPr lang="zh-CN" alt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88283" y="1412776"/>
            <a:ext cx="7055883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41290631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smtClean="0"/>
              <a:t>M</a:t>
            </a:r>
            <a:r>
              <a:rPr lang="en-US" altLang="zh-CN" sz="4000" b="1" smtClean="0"/>
              <a:t>erge Sort Algorithm: </a:t>
            </a:r>
            <a:r>
              <a:rPr lang="en-US" altLang="zh-CN" sz="4000" smtClean="0"/>
              <a:t>General Case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Problem:</a:t>
            </a:r>
          </a:p>
          <a:p>
            <a:pPr lvl="1"/>
            <a:r>
              <a:rPr lang="en-US" altLang="zh-CN" dirty="0" smtClean="0"/>
              <a:t>Input: A[</a:t>
            </a:r>
            <a:r>
              <a:rPr lang="en-US" altLang="zh-CN" dirty="0" err="1" smtClean="0"/>
              <a:t>p,r</a:t>
            </a:r>
            <a:r>
              <a:rPr lang="en-US" altLang="zh-CN" dirty="0" smtClean="0"/>
              <a:t>]</a:t>
            </a:r>
            <a:endParaRPr lang="en-US" altLang="zh-CN" i="1" dirty="0" smtClean="0"/>
          </a:p>
          <a:p>
            <a:pPr lvl="1"/>
            <a:r>
              <a:rPr lang="en-US" altLang="zh-CN" dirty="0" smtClean="0"/>
              <a:t>Output: A[</a:t>
            </a:r>
            <a:r>
              <a:rPr lang="en-US" altLang="zh-CN" dirty="0" err="1" smtClean="0"/>
              <a:t>p,r</a:t>
            </a:r>
            <a:r>
              <a:rPr lang="en-US" altLang="zh-CN" dirty="0" smtClean="0"/>
              <a:t>] in sorted order</a:t>
            </a:r>
          </a:p>
          <a:p>
            <a:r>
              <a:rPr lang="en-US" altLang="zh-CN" dirty="0" smtClean="0"/>
              <a:t>MERGE-SORT(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p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r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b="1" dirty="0" smtClean="0"/>
              <a:t>if </a:t>
            </a:r>
            <a:r>
              <a:rPr lang="en-US" altLang="zh-CN" i="1" dirty="0" smtClean="0"/>
              <a:t>p </a:t>
            </a:r>
            <a:r>
              <a:rPr lang="en-US" altLang="zh-CN" dirty="0" smtClean="0"/>
              <a:t>&lt; </a:t>
            </a:r>
            <a:r>
              <a:rPr lang="en-US" altLang="zh-CN" i="1" dirty="0" smtClean="0"/>
              <a:t>r                                         </a:t>
            </a:r>
            <a:r>
              <a:rPr lang="en-US" altLang="zh-CN" i="1" dirty="0" smtClean="0">
                <a:solidFill>
                  <a:srgbClr val="0000FF"/>
                </a:solidFill>
              </a:rPr>
              <a:t>check the base case</a:t>
            </a:r>
            <a:endParaRPr lang="en-US" altLang="zh-CN" i="1" dirty="0" smtClean="0">
              <a:solidFill>
                <a:srgbClr val="0000FF"/>
              </a:solidFill>
            </a:endParaRPr>
          </a:p>
          <a:p>
            <a:pPr lvl="2"/>
            <a:r>
              <a:rPr lang="en-US" altLang="zh-CN" b="1" dirty="0" smtClean="0"/>
              <a:t>then </a:t>
            </a:r>
            <a:r>
              <a:rPr lang="en-US" altLang="zh-CN" i="1" dirty="0" smtClean="0"/>
              <a:t>q </a:t>
            </a:r>
            <a:r>
              <a:rPr lang="en-US" altLang="zh-CN" dirty="0" smtClean="0"/>
              <a:t>← ⌊(</a:t>
            </a:r>
            <a:r>
              <a:rPr lang="en-US" altLang="zh-CN" i="1" dirty="0" smtClean="0"/>
              <a:t>p </a:t>
            </a:r>
            <a:r>
              <a:rPr lang="en-US" altLang="zh-CN" dirty="0" smtClean="0"/>
              <a:t>+ </a:t>
            </a:r>
            <a:r>
              <a:rPr lang="en-US" altLang="zh-CN" i="1" dirty="0" smtClean="0"/>
              <a:t>r</a:t>
            </a:r>
            <a:r>
              <a:rPr lang="en-US" altLang="zh-CN" dirty="0" smtClean="0"/>
              <a:t>)/2</a:t>
            </a:r>
            <a:r>
              <a:rPr lang="en-US" altLang="zh-CN" dirty="0" smtClean="0"/>
              <a:t>⌋                     </a:t>
            </a:r>
            <a:r>
              <a:rPr lang="en-US" altLang="zh-CN" dirty="0" smtClean="0">
                <a:solidFill>
                  <a:srgbClr val="0000FF"/>
                </a:solidFill>
              </a:rPr>
              <a:t>divide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3"/>
            <a:r>
              <a:rPr lang="en-US" altLang="zh-CN" dirty="0" smtClean="0"/>
              <a:t>MERGE-SORT(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p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q</a:t>
            </a:r>
            <a:r>
              <a:rPr lang="en-US" altLang="zh-CN" dirty="0" smtClean="0"/>
              <a:t>)                     </a:t>
            </a:r>
            <a:r>
              <a:rPr lang="en-US" altLang="zh-CN" dirty="0" smtClean="0">
                <a:solidFill>
                  <a:srgbClr val="0000FF"/>
                </a:solidFill>
              </a:rPr>
              <a:t>conquer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3"/>
            <a:r>
              <a:rPr lang="en-US" altLang="zh-CN" dirty="0" smtClean="0"/>
              <a:t>MERGE-SORT(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q </a:t>
            </a:r>
            <a:r>
              <a:rPr lang="en-US" altLang="zh-CN" dirty="0" smtClean="0"/>
              <a:t>+ 1, </a:t>
            </a:r>
            <a:r>
              <a:rPr lang="en-US" altLang="zh-CN" i="1" dirty="0" smtClean="0"/>
              <a:t>r</a:t>
            </a:r>
            <a:r>
              <a:rPr lang="en-US" altLang="zh-CN" dirty="0"/>
              <a:t>) </a:t>
            </a:r>
            <a:r>
              <a:rPr lang="en-US" altLang="zh-CN" dirty="0" smtClean="0"/>
              <a:t>              </a:t>
            </a:r>
            <a:r>
              <a:rPr lang="en-US" altLang="zh-CN" dirty="0" smtClean="0">
                <a:solidFill>
                  <a:srgbClr val="0000FF"/>
                </a:solidFill>
              </a:rPr>
              <a:t>conquer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3"/>
            <a:r>
              <a:rPr lang="en-US" altLang="zh-CN" dirty="0" smtClean="0"/>
              <a:t>MERGE(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p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q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r</a:t>
            </a:r>
            <a:r>
              <a:rPr lang="en-US" altLang="zh-CN" dirty="0" smtClean="0"/>
              <a:t>)                            </a:t>
            </a:r>
            <a:r>
              <a:rPr lang="en-US" altLang="zh-CN" dirty="0" smtClean="0">
                <a:solidFill>
                  <a:srgbClr val="0000FF"/>
                </a:solidFill>
              </a:rPr>
              <a:t>combine</a:t>
            </a:r>
            <a:endParaRPr lang="en-US" altLang="zh-CN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mtClean="0"/>
              <a:t>M</a:t>
            </a:r>
            <a:r>
              <a:rPr lang="en-US" altLang="zh-CN" b="1" smtClean="0"/>
              <a:t>erge Two Sorted Lists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b="1" smtClean="0"/>
              <a:t>Problem:</a:t>
            </a:r>
          </a:p>
          <a:p>
            <a:pPr lvl="1"/>
            <a:r>
              <a:rPr lang="en-US" altLang="zh-CN" smtClean="0"/>
              <a:t>Input: A[p,q] and A[q+1,r], </a:t>
            </a:r>
            <a:r>
              <a:rPr lang="en-US" altLang="zh-CN" i="1" smtClean="0"/>
              <a:t>p</a:t>
            </a:r>
            <a:r>
              <a:rPr lang="en-US" altLang="zh-CN" smtClean="0"/>
              <a:t> </a:t>
            </a:r>
            <a:r>
              <a:rPr lang="en-US" altLang="zh-CN" smtClean="0">
                <a:sym typeface="Symbol" pitchFamily="18" charset="2"/>
              </a:rPr>
              <a:t></a:t>
            </a:r>
            <a:r>
              <a:rPr lang="en-US" altLang="zh-CN" i="1" smtClean="0">
                <a:sym typeface="Symbol" pitchFamily="18" charset="2"/>
              </a:rPr>
              <a:t> </a:t>
            </a:r>
            <a:r>
              <a:rPr lang="en-US" altLang="zh-CN" i="1" smtClean="0"/>
              <a:t>q</a:t>
            </a:r>
            <a:r>
              <a:rPr lang="en-US" altLang="zh-CN" smtClean="0"/>
              <a:t>&lt; </a:t>
            </a:r>
            <a:r>
              <a:rPr lang="en-US" altLang="zh-CN" i="1" smtClean="0"/>
              <a:t>r, </a:t>
            </a:r>
            <a:r>
              <a:rPr lang="en-US" altLang="zh-CN" smtClean="0"/>
              <a:t>are in sorted order</a:t>
            </a:r>
            <a:endParaRPr lang="en-US" altLang="zh-CN" i="1" smtClean="0"/>
          </a:p>
          <a:p>
            <a:pPr lvl="1"/>
            <a:r>
              <a:rPr lang="en-US" altLang="zh-CN" smtClean="0"/>
              <a:t>Output: A[p,r] in sorted order</a:t>
            </a:r>
          </a:p>
          <a:p>
            <a:r>
              <a:rPr lang="en-US" altLang="zh-CN" b="1" smtClean="0"/>
              <a:t>Procedure</a:t>
            </a:r>
          </a:p>
          <a:p>
            <a:pPr lvl="1"/>
            <a:r>
              <a:rPr lang="en-US" altLang="zh-CN" b="1" smtClean="0"/>
              <a:t>See the Instance below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>
                <a:solidFill>
                  <a:srgbClr val="262626"/>
                </a:solidFill>
              </a:rPr>
              <a:t>Correctness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sz="2800" b="1" dirty="0" smtClean="0">
                <a:solidFill>
                  <a:srgbClr val="262626"/>
                </a:solidFill>
              </a:rPr>
              <a:t>Correctness</a:t>
            </a:r>
            <a:r>
              <a:rPr lang="en-US" altLang="zh-CN" sz="3000" b="1" dirty="0" smtClean="0">
                <a:solidFill>
                  <a:srgbClr val="262626"/>
                </a:solidFill>
                <a:latin typeface="Times New Roman" pitchFamily="18" charset="0"/>
              </a:rPr>
              <a:t>:</a:t>
            </a:r>
            <a:r>
              <a:rPr lang="en-US" altLang="zh-CN" sz="2800" b="1" dirty="0" smtClean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An algorithm is correct if when given a valid input it computes for a finite amount of time and produces the right answer. 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This definition is helpful if we know what the valid inputs are and what “the right answer” is. 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Thus showing that an algorithm is correct means making a </a:t>
            </a:r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precise statement </a:t>
            </a:r>
            <a:r>
              <a:rPr lang="en-US" altLang="zh-CN" i="1" dirty="0">
                <a:latin typeface="Calibri" pitchFamily="34" charset="0"/>
                <a:ea typeface="宋体" charset="-122"/>
              </a:rPr>
              <a:t>about what result it is to produce when given certain specified inputs, and then </a:t>
            </a:r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proving the statement</a:t>
            </a:r>
            <a:r>
              <a:rPr lang="en-US" altLang="zh-CN" i="1" dirty="0">
                <a:latin typeface="Calibri" pitchFamily="34" charset="0"/>
                <a:ea typeface="宋体" charset="-122"/>
              </a:rPr>
              <a:t>. </a:t>
            </a:r>
            <a:endParaRPr lang="en-US" altLang="zh-CN" i="1" dirty="0" smtClean="0">
              <a:latin typeface="Calibri" pitchFamily="34" charset="0"/>
              <a:ea typeface="宋体" charset="-122"/>
            </a:endParaRPr>
          </a:p>
          <a:p>
            <a:pPr lvl="1" eaLnBrk="1" hangingPunct="1"/>
            <a:r>
              <a:rPr lang="en-US" altLang="zh-CN" i="1" dirty="0" smtClean="0">
                <a:solidFill>
                  <a:srgbClr val="0000FF"/>
                </a:solidFill>
                <a:latin typeface="Calibri" pitchFamily="34" charset="0"/>
                <a:ea typeface="宋体" charset="-122"/>
              </a:rPr>
              <a:t>Loop invariant</a:t>
            </a:r>
            <a:endParaRPr lang="en-US" altLang="zh-CN" i="1" dirty="0">
              <a:solidFill>
                <a:srgbClr val="0000FF"/>
              </a:solidFill>
              <a:latin typeface="Calibri" pitchFamily="34" charset="0"/>
              <a:ea typeface="宋体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764704"/>
            <a:ext cx="5184576" cy="5908891"/>
          </a:xfrm>
        </p:spPr>
      </p:pic>
    </p:spTree>
    <p:extLst>
      <p:ext uri="{BB962C8B-B14F-4D97-AF65-F5344CB8AC3E}">
        <p14:creationId xmlns:p14="http://schemas.microsoft.com/office/powerpoint/2010/main" val="3322243472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013" y="928670"/>
            <a:ext cx="6877077" cy="5710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60648"/>
            <a:ext cx="6249104" cy="6191667"/>
          </a:xfrm>
        </p:spPr>
      </p:pic>
    </p:spTree>
    <p:extLst>
      <p:ext uri="{BB962C8B-B14F-4D97-AF65-F5344CB8AC3E}">
        <p14:creationId xmlns:p14="http://schemas.microsoft.com/office/powerpoint/2010/main" val="2328400573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smtClean="0"/>
              <a:t>Merge Two Sorted Lists : Pseudocode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775" y="981075"/>
            <a:ext cx="8135938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571868" y="3643314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停止条件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24268" y="4702742"/>
            <a:ext cx="363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输出排序完成序列起止位置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7408" y="5572140"/>
            <a:ext cx="2990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最后一次跳出循环，要么是</a:t>
            </a:r>
            <a:r>
              <a:rPr lang="en-US" altLang="zh-CN" dirty="0" smtClean="0">
                <a:solidFill>
                  <a:srgbClr val="00B050"/>
                </a:solidFill>
              </a:rPr>
              <a:t>L[</a:t>
            </a:r>
            <a:r>
              <a:rPr lang="en-US" altLang="zh-CN" dirty="0" err="1" smtClean="0">
                <a:solidFill>
                  <a:srgbClr val="00B050"/>
                </a:solidFill>
              </a:rPr>
              <a:t>i</a:t>
            </a:r>
            <a:r>
              <a:rPr lang="en-US" altLang="zh-CN" dirty="0" smtClean="0">
                <a:solidFill>
                  <a:srgbClr val="00B050"/>
                </a:solidFill>
              </a:rPr>
              <a:t>]</a:t>
            </a:r>
            <a:r>
              <a:rPr lang="zh-CN" altLang="en-US" dirty="0" smtClean="0">
                <a:solidFill>
                  <a:srgbClr val="00B050"/>
                </a:solidFill>
              </a:rPr>
              <a:t>为正无穷，要么是</a:t>
            </a:r>
            <a:r>
              <a:rPr lang="en-US" altLang="zh-CN" dirty="0" smtClean="0">
                <a:solidFill>
                  <a:srgbClr val="00B050"/>
                </a:solidFill>
              </a:rPr>
              <a:t>R[</a:t>
            </a:r>
            <a:r>
              <a:rPr lang="en-US" altLang="zh-CN" dirty="0" err="1" smtClean="0">
                <a:solidFill>
                  <a:srgbClr val="00B050"/>
                </a:solidFill>
              </a:rPr>
              <a:t>i</a:t>
            </a:r>
            <a:r>
              <a:rPr lang="en-US" altLang="zh-CN" dirty="0" smtClean="0">
                <a:solidFill>
                  <a:srgbClr val="00B050"/>
                </a:solidFill>
              </a:rPr>
              <a:t>]</a:t>
            </a:r>
            <a:r>
              <a:rPr lang="zh-CN" altLang="en-US" dirty="0" smtClean="0">
                <a:solidFill>
                  <a:srgbClr val="00B050"/>
                </a:solidFill>
              </a:rPr>
              <a:t>为正无穷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Merging two sorted arrays</a:t>
            </a:r>
            <a:r>
              <a:rPr lang="en-US" altLang="zh-CN" smtClean="0"/>
              <a:t>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/>
              <a:t>2	7	13	20</a:t>
            </a:r>
          </a:p>
          <a:p>
            <a:r>
              <a:rPr lang="en-US" altLang="zh-CN" smtClean="0"/>
              <a:t>1	9	11	12</a:t>
            </a:r>
          </a:p>
        </p:txBody>
      </p:sp>
      <p:pic>
        <p:nvPicPr>
          <p:cNvPr id="76804" name="Picture 4" descr="lecture01_页面_26"/>
          <p:cNvPicPr>
            <a:picLocks noChangeAspect="1" noChangeArrowheads="1"/>
          </p:cNvPicPr>
          <p:nvPr/>
        </p:nvPicPr>
        <p:blipFill>
          <a:blip r:embed="rId2"/>
          <a:srcRect t="22708" b="11157"/>
          <a:stretch>
            <a:fillRect/>
          </a:stretch>
        </p:blipFill>
        <p:spPr bwMode="auto">
          <a:xfrm>
            <a:off x="0" y="1557338"/>
            <a:ext cx="9144000" cy="4535487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78852" name="Picture 4" descr="lecture01_页面_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79876" name="Picture 4" descr="lecture01_页面_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80900" name="Picture 4" descr="lecture01_页面_2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81924" name="Picture 4" descr="lecture01_页面_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82948" name="Picture 4" descr="lecture01_页面_3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Loop Invariant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124744"/>
            <a:ext cx="8640960" cy="4525963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zh-CN" b="0" i="1" dirty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We often use a </a:t>
            </a:r>
            <a:r>
              <a:rPr lang="en-US" altLang="zh-CN" i="1" dirty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loop invariant </a:t>
            </a:r>
            <a:r>
              <a:rPr lang="en-US" altLang="zh-CN" b="0" i="1" dirty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to help us understand why an algorithm gives </a:t>
            </a:r>
            <a:r>
              <a:rPr lang="en-US" altLang="zh-CN" b="0" i="1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the correct </a:t>
            </a:r>
            <a:r>
              <a:rPr lang="en-US" altLang="zh-CN" b="0" i="1" dirty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answer. </a:t>
            </a:r>
            <a:r>
              <a:rPr lang="en-US" altLang="zh-CN" b="0" i="1" dirty="0" smtClean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To </a:t>
            </a:r>
            <a:r>
              <a:rPr lang="en-US" altLang="zh-CN" b="0" i="1" dirty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use a loop invariant to prove correctness, we must show three things about it:</a:t>
            </a:r>
          </a:p>
          <a:p>
            <a:r>
              <a:rPr lang="en-US" altLang="zh-CN" sz="2800" dirty="0"/>
              <a:t>Initialization: </a:t>
            </a:r>
            <a:r>
              <a:rPr lang="en-US" altLang="zh-CN" sz="2800" b="0" dirty="0"/>
              <a:t>It is true prior to the </a:t>
            </a:r>
            <a:r>
              <a:rPr lang="en-US" altLang="zh-CN" sz="2800" b="0" dirty="0" err="1"/>
              <a:t>Þrst</a:t>
            </a:r>
            <a:r>
              <a:rPr lang="en-US" altLang="zh-CN" sz="2800" b="0" dirty="0"/>
              <a:t> iteration of the loop.</a:t>
            </a:r>
          </a:p>
          <a:p>
            <a:r>
              <a:rPr lang="en-US" altLang="zh-CN" sz="2800" dirty="0"/>
              <a:t>Maintenance: </a:t>
            </a:r>
            <a:r>
              <a:rPr lang="en-US" altLang="zh-CN" sz="2800" b="0" dirty="0"/>
              <a:t>If it is true before an iteration of the loop, it remains true before </a:t>
            </a:r>
            <a:r>
              <a:rPr lang="en-US" altLang="zh-CN" sz="2800" b="0" dirty="0" smtClean="0"/>
              <a:t>the next </a:t>
            </a:r>
            <a:r>
              <a:rPr lang="en-US" altLang="zh-CN" sz="2800" b="0" dirty="0"/>
              <a:t>iteration.</a:t>
            </a:r>
          </a:p>
          <a:p>
            <a:r>
              <a:rPr lang="en-US" altLang="zh-CN" sz="2800" dirty="0"/>
              <a:t>Termination: </a:t>
            </a:r>
            <a:r>
              <a:rPr lang="en-US" altLang="zh-CN" sz="2800" b="0" dirty="0"/>
              <a:t>When the loop terminates, the invariant</a:t>
            </a:r>
            <a:r>
              <a:rPr lang="en-US" altLang="zh-CN" sz="2800" b="0" dirty="0" smtClean="0"/>
              <a:t>. usually </a:t>
            </a:r>
            <a:r>
              <a:rPr lang="en-US" altLang="zh-CN" sz="2800" b="0" dirty="0"/>
              <a:t>along with </a:t>
            </a:r>
            <a:r>
              <a:rPr lang="en-US" altLang="zh-CN" sz="2800" b="0" dirty="0" smtClean="0"/>
              <a:t>the reason </a:t>
            </a:r>
            <a:r>
              <a:rPr lang="en-US" altLang="zh-CN" sz="2800" b="0" dirty="0"/>
              <a:t>that the loop </a:t>
            </a:r>
            <a:r>
              <a:rPr lang="en-US" altLang="zh-CN" sz="2800" b="0" dirty="0" smtClean="0"/>
              <a:t>terminated-- gives </a:t>
            </a:r>
            <a:r>
              <a:rPr lang="en-US" altLang="zh-CN" sz="2800" b="0" dirty="0"/>
              <a:t>us a useful property that helps show </a:t>
            </a:r>
            <a:r>
              <a:rPr lang="en-US" altLang="zh-CN" sz="2800" b="0" dirty="0" smtClean="0"/>
              <a:t>that the </a:t>
            </a:r>
            <a:r>
              <a:rPr lang="en-US" altLang="zh-CN" sz="2800" b="0" dirty="0"/>
              <a:t>algorithm is correct.</a:t>
            </a:r>
            <a:endParaRPr lang="zh-CN" alt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238960899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87044" name="Picture 4" descr="lecture01_页面_3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88068" name="Picture 4" descr="lecture01_页面_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89092" name="Picture 4" descr="lecture01_页面_3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0116" name="Picture 4" descr="lecture01_页面_3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1140" name="Picture 4" descr="lecture01_页面_3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2164" name="Picture 4" descr="lecture01_页面_3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3188" name="Picture 4" descr="lecture01_页面_3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4212" name="Picture 4" descr="lecture01_页面_3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4525963"/>
          </a:xfrm>
        </p:spPr>
        <p:txBody>
          <a:bodyPr/>
          <a:lstStyle/>
          <a:p>
            <a:r>
              <a:rPr lang="en-US" altLang="zh-CN" sz="2800" b="0" dirty="0">
                <a:latin typeface="+mj-lt"/>
              </a:rPr>
              <a:t>Use a </a:t>
            </a:r>
            <a:r>
              <a:rPr lang="en-US" altLang="zh-CN" sz="2800" i="1" dirty="0">
                <a:latin typeface="+mj-lt"/>
              </a:rPr>
              <a:t>recurrence equation </a:t>
            </a:r>
            <a:r>
              <a:rPr lang="en-US" altLang="zh-CN" sz="2800" b="0" dirty="0">
                <a:latin typeface="+mj-lt"/>
              </a:rPr>
              <a:t>(more commonly, a </a:t>
            </a:r>
            <a:r>
              <a:rPr lang="en-US" altLang="zh-CN" sz="2800" i="1" dirty="0">
                <a:latin typeface="+mj-lt"/>
              </a:rPr>
              <a:t>recurrence</a:t>
            </a:r>
            <a:r>
              <a:rPr lang="en-US" altLang="zh-CN" sz="2800" b="0" dirty="0">
                <a:latin typeface="+mj-lt"/>
              </a:rPr>
              <a:t>) to describe the </a:t>
            </a:r>
            <a:r>
              <a:rPr lang="en-US" altLang="zh-CN" sz="2800" b="0" dirty="0" smtClean="0">
                <a:latin typeface="+mj-lt"/>
              </a:rPr>
              <a:t>running time </a:t>
            </a:r>
            <a:r>
              <a:rPr lang="en-US" altLang="zh-CN" sz="2800" b="0" dirty="0">
                <a:latin typeface="+mj-lt"/>
              </a:rPr>
              <a:t>of a divide-and-conquer algorithm</a:t>
            </a:r>
            <a:r>
              <a:rPr lang="en-US" altLang="zh-CN" sz="2800" b="0" dirty="0" smtClean="0">
                <a:latin typeface="+mj-lt"/>
              </a:rPr>
              <a:t>.</a:t>
            </a:r>
          </a:p>
          <a:p>
            <a:endParaRPr lang="en-US" altLang="zh-CN" sz="2800" b="0" dirty="0">
              <a:latin typeface="+mj-lt"/>
            </a:endParaRPr>
          </a:p>
          <a:p>
            <a:r>
              <a:rPr lang="en-US" altLang="zh-CN" sz="2800" b="0" dirty="0">
                <a:latin typeface="+mj-lt"/>
              </a:rPr>
              <a:t>Let </a:t>
            </a:r>
            <a:r>
              <a:rPr lang="en-US" altLang="zh-CN" sz="2800" b="0" i="1" dirty="0">
                <a:latin typeface="+mj-lt"/>
              </a:rPr>
              <a:t>T (n) </a:t>
            </a:r>
            <a:r>
              <a:rPr lang="en-US" altLang="zh-CN" sz="2800" b="0" dirty="0">
                <a:latin typeface="+mj-lt"/>
              </a:rPr>
              <a:t>= running time on a problem of size </a:t>
            </a:r>
            <a:r>
              <a:rPr lang="en-US" altLang="zh-CN" sz="2800" b="0" i="1" dirty="0">
                <a:latin typeface="+mj-lt"/>
              </a:rPr>
              <a:t>n</a:t>
            </a:r>
            <a:r>
              <a:rPr lang="en-US" altLang="zh-CN" sz="2800" b="0" dirty="0">
                <a:latin typeface="+mj-lt"/>
              </a:rPr>
              <a:t>.</a:t>
            </a:r>
          </a:p>
          <a:p>
            <a:r>
              <a:rPr lang="en-US" altLang="zh-CN" sz="2800" b="0" dirty="0" smtClean="0">
                <a:latin typeface="+mj-lt"/>
              </a:rPr>
              <a:t>If </a:t>
            </a:r>
            <a:r>
              <a:rPr lang="en-US" altLang="zh-CN" sz="2800" b="0" dirty="0">
                <a:latin typeface="+mj-lt"/>
              </a:rPr>
              <a:t>the problem size is small enough (say, </a:t>
            </a:r>
            <a:r>
              <a:rPr lang="en-US" altLang="zh-CN" sz="2800" b="0" i="1" dirty="0">
                <a:latin typeface="+mj-lt"/>
              </a:rPr>
              <a:t>n </a:t>
            </a:r>
            <a:r>
              <a:rPr lang="en-US" altLang="zh-CN" sz="2800" b="0" dirty="0">
                <a:latin typeface="+mj-lt"/>
              </a:rPr>
              <a:t>≤ </a:t>
            </a:r>
            <a:r>
              <a:rPr lang="en-US" altLang="zh-CN" sz="2800" b="0" i="1" dirty="0">
                <a:latin typeface="+mj-lt"/>
              </a:rPr>
              <a:t>c </a:t>
            </a:r>
            <a:r>
              <a:rPr lang="en-US" altLang="zh-CN" sz="2800" b="0" dirty="0">
                <a:latin typeface="+mj-lt"/>
              </a:rPr>
              <a:t>for some constant </a:t>
            </a:r>
            <a:r>
              <a:rPr lang="en-US" altLang="zh-CN" sz="2800" b="0" i="1" dirty="0">
                <a:latin typeface="+mj-lt"/>
              </a:rPr>
              <a:t>c</a:t>
            </a:r>
            <a:r>
              <a:rPr lang="en-US" altLang="zh-CN" sz="2800" b="0" dirty="0">
                <a:latin typeface="+mj-lt"/>
              </a:rPr>
              <a:t>), we have </a:t>
            </a:r>
            <a:r>
              <a:rPr lang="en-US" altLang="zh-CN" sz="2800" b="0" dirty="0" smtClean="0">
                <a:latin typeface="+mj-lt"/>
              </a:rPr>
              <a:t>a base </a:t>
            </a:r>
            <a:r>
              <a:rPr lang="en-US" altLang="zh-CN" sz="2800" b="0" dirty="0">
                <a:latin typeface="+mj-lt"/>
              </a:rPr>
              <a:t>case. The brute-force solution takes constant time: </a:t>
            </a:r>
            <a:r>
              <a:rPr lang="el-GR" altLang="zh-CN" sz="2800" b="0" dirty="0" smtClean="0">
                <a:latin typeface="+mj-lt"/>
                <a:ea typeface="Arial Unicode MS"/>
                <a:cs typeface="Arial Unicode MS"/>
              </a:rPr>
              <a:t>Θ</a:t>
            </a:r>
            <a:r>
              <a:rPr lang="en-US" altLang="zh-CN" sz="2800" b="0" dirty="0" smtClean="0">
                <a:latin typeface="+mj-lt"/>
                <a:ea typeface="Arial Unicode MS"/>
                <a:cs typeface="Arial Unicode MS"/>
              </a:rPr>
              <a:t>(</a:t>
            </a:r>
            <a:r>
              <a:rPr lang="en-US" altLang="zh-CN" sz="2800" b="0" dirty="0" smtClean="0">
                <a:latin typeface="+mj-lt"/>
              </a:rPr>
              <a:t>1).</a:t>
            </a:r>
            <a:endParaRPr lang="en-US" altLang="zh-CN" sz="28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3483532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Recurrence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/>
          <a:lstStyle/>
          <a:p>
            <a:r>
              <a:rPr lang="en-US" altLang="zh-CN" sz="2400" b="0" dirty="0">
                <a:latin typeface="+mj-lt"/>
              </a:rPr>
              <a:t>Otherwise, suppose that we divide into </a:t>
            </a:r>
            <a:r>
              <a:rPr lang="en-US" altLang="zh-CN" sz="2400" b="0" i="1" dirty="0">
                <a:latin typeface="+mj-lt"/>
              </a:rPr>
              <a:t>a </a:t>
            </a:r>
            <a:r>
              <a:rPr lang="en-US" altLang="zh-CN" sz="2400" b="0" dirty="0" err="1">
                <a:latin typeface="+mj-lt"/>
              </a:rPr>
              <a:t>subproblems</a:t>
            </a:r>
            <a:r>
              <a:rPr lang="en-US" altLang="zh-CN" sz="2400" b="0" dirty="0">
                <a:latin typeface="+mj-lt"/>
              </a:rPr>
              <a:t>, each 1</a:t>
            </a:r>
            <a:r>
              <a:rPr lang="en-US" altLang="zh-CN" sz="2400" b="0" i="1" dirty="0">
                <a:latin typeface="+mj-lt"/>
              </a:rPr>
              <a:t>/b </a:t>
            </a:r>
            <a:r>
              <a:rPr lang="en-US" altLang="zh-CN" sz="2400" b="0" dirty="0">
                <a:latin typeface="+mj-lt"/>
              </a:rPr>
              <a:t>the size of the original. (In merge sort, </a:t>
            </a:r>
            <a:r>
              <a:rPr lang="en-US" altLang="zh-CN" sz="2400" b="0" i="1" dirty="0">
                <a:latin typeface="+mj-lt"/>
              </a:rPr>
              <a:t>a </a:t>
            </a:r>
            <a:r>
              <a:rPr lang="en-US" altLang="zh-CN" sz="2400" b="0" dirty="0">
                <a:latin typeface="+mj-lt"/>
              </a:rPr>
              <a:t>= </a:t>
            </a:r>
            <a:r>
              <a:rPr lang="en-US" altLang="zh-CN" sz="2400" b="0" i="1" dirty="0">
                <a:latin typeface="+mj-lt"/>
              </a:rPr>
              <a:t>b </a:t>
            </a:r>
            <a:r>
              <a:rPr lang="en-US" altLang="zh-CN" sz="2400" b="0" dirty="0">
                <a:latin typeface="+mj-lt"/>
              </a:rPr>
              <a:t>= 2.)</a:t>
            </a:r>
          </a:p>
          <a:p>
            <a:r>
              <a:rPr lang="en-US" altLang="zh-CN" sz="2400" b="0" dirty="0">
                <a:latin typeface="+mj-lt"/>
              </a:rPr>
              <a:t>Let the time to divide a size-</a:t>
            </a:r>
            <a:r>
              <a:rPr lang="en-US" altLang="zh-CN" sz="2400" b="0" i="1" dirty="0">
                <a:latin typeface="+mj-lt"/>
              </a:rPr>
              <a:t>n </a:t>
            </a:r>
            <a:r>
              <a:rPr lang="en-US" altLang="zh-CN" sz="2400" b="0" dirty="0">
                <a:latin typeface="+mj-lt"/>
              </a:rPr>
              <a:t>problem be </a:t>
            </a:r>
            <a:r>
              <a:rPr lang="en-US" altLang="zh-CN" sz="2400" b="0" i="1" dirty="0">
                <a:latin typeface="+mj-lt"/>
              </a:rPr>
              <a:t>D(n)</a:t>
            </a:r>
            <a:r>
              <a:rPr lang="en-US" altLang="zh-CN" sz="2400" b="0" dirty="0">
                <a:latin typeface="+mj-lt"/>
              </a:rPr>
              <a:t>.</a:t>
            </a:r>
          </a:p>
          <a:p>
            <a:r>
              <a:rPr lang="en-US" altLang="zh-CN" sz="2400" b="0" dirty="0">
                <a:latin typeface="+mj-lt"/>
              </a:rPr>
              <a:t>There are </a:t>
            </a:r>
            <a:r>
              <a:rPr lang="en-US" altLang="zh-CN" sz="2400" b="0" i="1" dirty="0">
                <a:latin typeface="+mj-lt"/>
              </a:rPr>
              <a:t>a </a:t>
            </a:r>
            <a:r>
              <a:rPr lang="en-US" altLang="zh-CN" sz="2400" b="0" dirty="0" err="1">
                <a:latin typeface="+mj-lt"/>
              </a:rPr>
              <a:t>subproblems</a:t>
            </a:r>
            <a:r>
              <a:rPr lang="en-US" altLang="zh-CN" sz="2400" b="0" dirty="0">
                <a:latin typeface="+mj-lt"/>
              </a:rPr>
              <a:t> to solve, each of size </a:t>
            </a:r>
            <a:r>
              <a:rPr lang="en-US" altLang="zh-CN" sz="2400" b="0" i="1" dirty="0">
                <a:latin typeface="+mj-lt"/>
              </a:rPr>
              <a:t>n/b </a:t>
            </a:r>
            <a:r>
              <a:rPr lang="en-US" altLang="zh-CN" sz="2400" b="0" dirty="0">
                <a:latin typeface="+mj-lt"/>
              </a:rPr>
              <a:t>⇒ each </a:t>
            </a:r>
            <a:r>
              <a:rPr lang="en-US" altLang="zh-CN" sz="2400" b="0" dirty="0" err="1">
                <a:latin typeface="+mj-lt"/>
              </a:rPr>
              <a:t>subproblem</a:t>
            </a:r>
            <a:r>
              <a:rPr lang="en-US" altLang="zh-CN" sz="2400" b="0" dirty="0">
                <a:latin typeface="+mj-lt"/>
              </a:rPr>
              <a:t> takes </a:t>
            </a:r>
            <a:r>
              <a:rPr lang="en-US" altLang="zh-CN" sz="2400" b="0" i="1" dirty="0">
                <a:latin typeface="+mj-lt"/>
              </a:rPr>
              <a:t>T (n/b) </a:t>
            </a:r>
            <a:r>
              <a:rPr lang="en-US" altLang="zh-CN" sz="2400" b="0" dirty="0">
                <a:latin typeface="+mj-lt"/>
              </a:rPr>
              <a:t>time to solve ⇒we spend </a:t>
            </a:r>
            <a:r>
              <a:rPr lang="en-US" altLang="zh-CN" sz="2400" b="0" i="1" dirty="0">
                <a:latin typeface="+mj-lt"/>
              </a:rPr>
              <a:t>a*T (n/b) </a:t>
            </a:r>
            <a:r>
              <a:rPr lang="en-US" altLang="zh-CN" sz="2400" b="0" dirty="0">
                <a:latin typeface="+mj-lt"/>
              </a:rPr>
              <a:t>time solving </a:t>
            </a:r>
            <a:r>
              <a:rPr lang="en-US" altLang="zh-CN" sz="2400" b="0" dirty="0" err="1">
                <a:latin typeface="+mj-lt"/>
              </a:rPr>
              <a:t>subproblems</a:t>
            </a:r>
            <a:r>
              <a:rPr lang="en-US" altLang="zh-CN" sz="2400" b="0" dirty="0">
                <a:latin typeface="+mj-lt"/>
              </a:rPr>
              <a:t>.</a:t>
            </a:r>
          </a:p>
          <a:p>
            <a:r>
              <a:rPr lang="en-US" altLang="zh-CN" sz="2400" b="0" dirty="0">
                <a:latin typeface="+mj-lt"/>
              </a:rPr>
              <a:t>Let the time to combine solutions be </a:t>
            </a:r>
            <a:r>
              <a:rPr lang="en-US" altLang="zh-CN" sz="2400" b="0" i="1" dirty="0">
                <a:latin typeface="+mj-lt"/>
              </a:rPr>
              <a:t>C(n)</a:t>
            </a:r>
            <a:r>
              <a:rPr lang="en-US" altLang="zh-CN" sz="2400" b="0" dirty="0">
                <a:latin typeface="+mj-lt"/>
              </a:rPr>
              <a:t>.</a:t>
            </a:r>
          </a:p>
          <a:p>
            <a:r>
              <a:rPr lang="en-US" altLang="zh-CN" sz="2400" b="0" dirty="0" smtClean="0">
                <a:latin typeface="+mj-lt"/>
              </a:rPr>
              <a:t>We  </a:t>
            </a:r>
            <a:r>
              <a:rPr lang="en-US" altLang="zh-CN" sz="2400" b="0" dirty="0">
                <a:latin typeface="+mj-lt"/>
              </a:rPr>
              <a:t>get the </a:t>
            </a:r>
            <a:r>
              <a:rPr lang="en-US" altLang="zh-CN" sz="2400" b="0" dirty="0" smtClean="0">
                <a:latin typeface="+mj-lt"/>
              </a:rPr>
              <a:t>recurrence </a:t>
            </a:r>
            <a:endParaRPr lang="en-US" altLang="zh-CN" sz="2400" b="0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365104"/>
            <a:ext cx="7218616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958367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Loop Invariant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0" dirty="0"/>
              <a:t>Using loop invariants is like mathematical </a:t>
            </a:r>
            <a:r>
              <a:rPr lang="en-US" altLang="zh-CN" sz="2800" b="0" dirty="0">
                <a:solidFill>
                  <a:srgbClr val="0000FF"/>
                </a:solidFill>
              </a:rPr>
              <a:t>induction</a:t>
            </a:r>
            <a:r>
              <a:rPr lang="en-US" altLang="zh-CN" sz="2800" b="0" dirty="0" smtClean="0"/>
              <a:t>:</a:t>
            </a:r>
          </a:p>
          <a:p>
            <a:r>
              <a:rPr lang="en-US" altLang="zh-CN" sz="2800" dirty="0"/>
              <a:t>Initialization</a:t>
            </a:r>
            <a:r>
              <a:rPr lang="en-US" altLang="zh-CN" sz="2800" dirty="0" smtClean="0"/>
              <a:t>: </a:t>
            </a:r>
            <a:r>
              <a:rPr lang="en-US" altLang="zh-CN" sz="2800" b="0" dirty="0" smtClean="0"/>
              <a:t>To </a:t>
            </a:r>
            <a:r>
              <a:rPr lang="en-US" altLang="zh-CN" sz="2800" b="0" dirty="0"/>
              <a:t>prove that a property holds, you prove a base case and an inductive step.</a:t>
            </a:r>
          </a:p>
          <a:p>
            <a:r>
              <a:rPr lang="en-US" altLang="zh-CN" sz="2800" dirty="0" err="1"/>
              <a:t>Maintenance:</a:t>
            </a:r>
            <a:r>
              <a:rPr lang="en-US" altLang="zh-CN" sz="2800" b="0" dirty="0" err="1" smtClean="0"/>
              <a:t>Showing</a:t>
            </a:r>
            <a:r>
              <a:rPr lang="en-US" altLang="zh-CN" sz="2800" b="0" dirty="0" smtClean="0"/>
              <a:t> </a:t>
            </a:r>
            <a:r>
              <a:rPr lang="en-US" altLang="zh-CN" sz="2800" b="0" dirty="0"/>
              <a:t>that the invariant holds before the </a:t>
            </a:r>
            <a:r>
              <a:rPr lang="en-US" altLang="zh-CN" sz="2800" b="0" dirty="0" smtClean="0"/>
              <a:t>first iteration </a:t>
            </a:r>
            <a:r>
              <a:rPr lang="en-US" altLang="zh-CN" sz="2800" b="0" dirty="0"/>
              <a:t>is like the base </a:t>
            </a:r>
            <a:r>
              <a:rPr lang="en-US" altLang="zh-CN" sz="2800" b="0" dirty="0" smtClean="0"/>
              <a:t>case. Showing </a:t>
            </a:r>
            <a:r>
              <a:rPr lang="en-US" altLang="zh-CN" sz="2800" b="0" dirty="0"/>
              <a:t>that the invariant holds from iteration to iteration is like the </a:t>
            </a:r>
            <a:r>
              <a:rPr lang="en-US" altLang="zh-CN" sz="2800" b="0" dirty="0" smtClean="0"/>
              <a:t>inductive step</a:t>
            </a:r>
            <a:r>
              <a:rPr lang="en-US" altLang="zh-CN" sz="2800" b="0" dirty="0"/>
              <a:t>.</a:t>
            </a:r>
          </a:p>
          <a:p>
            <a:r>
              <a:rPr lang="en-US" altLang="zh-CN" sz="2800" dirty="0"/>
              <a:t>Termination</a:t>
            </a:r>
            <a:r>
              <a:rPr lang="en-US" altLang="zh-CN" sz="2800" dirty="0" smtClean="0"/>
              <a:t>: </a:t>
            </a:r>
            <a:r>
              <a:rPr lang="en-US" altLang="zh-CN" sz="2800" b="0" dirty="0" smtClean="0"/>
              <a:t>The </a:t>
            </a:r>
            <a:r>
              <a:rPr lang="en-US" altLang="zh-CN" sz="2800" b="0" dirty="0"/>
              <a:t>termination part differs from the usual use of mathematical induction, </a:t>
            </a:r>
            <a:r>
              <a:rPr lang="en-US" altLang="zh-CN" sz="2800" b="0" dirty="0" smtClean="0"/>
              <a:t>in which </a:t>
            </a:r>
            <a:r>
              <a:rPr lang="en-US" altLang="zh-CN" sz="2800" b="0" dirty="0"/>
              <a:t>the inductive step is used </a:t>
            </a:r>
            <a:r>
              <a:rPr lang="en-US" altLang="zh-CN" sz="2800" b="0" dirty="0" err="1"/>
              <a:t>inÞnitely</a:t>
            </a:r>
            <a:r>
              <a:rPr lang="en-US" altLang="zh-CN" sz="2800" b="0" dirty="0"/>
              <a:t>. We stop the </a:t>
            </a:r>
            <a:r>
              <a:rPr lang="en-US" altLang="zh-CN" sz="2800" b="0" dirty="0" smtClean="0"/>
              <a:t>induction</a:t>
            </a:r>
            <a:r>
              <a:rPr lang="en-US" altLang="zh-CN" sz="2800" b="0" dirty="0"/>
              <a:t>. when </a:t>
            </a:r>
            <a:r>
              <a:rPr lang="en-US" altLang="zh-CN" sz="2800" b="0" dirty="0" smtClean="0"/>
              <a:t>the loop </a:t>
            </a:r>
            <a:r>
              <a:rPr lang="en-US" altLang="zh-CN" sz="2800" b="0" dirty="0"/>
              <a:t>terminates</a:t>
            </a:r>
            <a:r>
              <a:rPr lang="en-US" altLang="zh-CN" sz="2800" b="0" dirty="0" smtClean="0"/>
              <a:t>.</a:t>
            </a:r>
            <a:endParaRPr lang="en-US" altLang="zh-CN" sz="2800" b="0" dirty="0"/>
          </a:p>
        </p:txBody>
      </p:sp>
    </p:spTree>
    <p:extLst>
      <p:ext uri="{BB962C8B-B14F-4D97-AF65-F5344CB8AC3E}">
        <p14:creationId xmlns:p14="http://schemas.microsoft.com/office/powerpoint/2010/main" val="2069140511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3600" b="1" smtClean="0">
                <a:latin typeface="Times New Roman" pitchFamily="18" charset="0"/>
              </a:rPr>
              <a:t>Time complexity for Divide-and-Conquer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b="1" smtClean="0">
                <a:latin typeface="Times New Roman" pitchFamily="18" charset="0"/>
              </a:rPr>
              <a:t>Time complexity for Divide-and-Conquer</a:t>
            </a:r>
            <a:endParaRPr lang="en-US" altLang="zh-CN" sz="3600" b="1" smtClean="0"/>
          </a:p>
          <a:p>
            <a:pPr lvl="1"/>
            <a:r>
              <a:rPr lang="en-US" altLang="zh-CN" sz="2400" smtClean="0"/>
              <a:t>A recurrence</a:t>
            </a:r>
          </a:p>
          <a:p>
            <a:r>
              <a:rPr lang="en-US" altLang="zh-CN" sz="2800" smtClean="0"/>
              <a:t>Divide-and-conquer paradigm</a:t>
            </a:r>
          </a:p>
          <a:p>
            <a:pPr lvl="1"/>
            <a:r>
              <a:rPr lang="en-US" altLang="zh-CN" sz="2400" b="1" smtClean="0"/>
              <a:t>Divide </a:t>
            </a:r>
            <a:r>
              <a:rPr lang="en-US" altLang="zh-CN" sz="2400" smtClean="0"/>
              <a:t>the problem into a number of subproblems.</a:t>
            </a:r>
          </a:p>
          <a:p>
            <a:pPr lvl="1"/>
            <a:r>
              <a:rPr lang="en-US" altLang="zh-CN" sz="2400" b="1" smtClean="0"/>
              <a:t>Conquer </a:t>
            </a:r>
            <a:r>
              <a:rPr lang="en-US" altLang="zh-CN" sz="2400" smtClean="0"/>
              <a:t>the subproblems by solving them recursively. If the subproblem sizes are small enough, however, just solve the subproblems in a straightforward manner.</a:t>
            </a:r>
          </a:p>
          <a:p>
            <a:pPr lvl="1"/>
            <a:r>
              <a:rPr lang="en-US" altLang="zh-CN" sz="2400" b="1" smtClean="0"/>
              <a:t>Combine </a:t>
            </a:r>
            <a:r>
              <a:rPr lang="en-US" altLang="zh-CN" sz="2400" smtClean="0"/>
              <a:t>the solutions to the subproblems into the solution for the original problem.</a:t>
            </a:r>
          </a:p>
          <a:p>
            <a:pPr lvl="1"/>
            <a:endParaRPr lang="en-US" altLang="zh-CN" sz="2400" smtClean="0"/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5734050"/>
            <a:ext cx="662622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5236" name="Picture 4" descr="lecture01_页面_4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Recurrence for merge sort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/>
          <a:lstStyle/>
          <a:p>
            <a:r>
              <a:rPr lang="en-US" altLang="zh-CN" sz="2400" dirty="0"/>
              <a:t>Divide: </a:t>
            </a:r>
            <a:r>
              <a:rPr lang="en-US" altLang="zh-CN" sz="2400" b="0" dirty="0"/>
              <a:t>Just compute </a:t>
            </a:r>
            <a:r>
              <a:rPr lang="en-US" altLang="zh-CN" sz="2400" b="0" i="1" dirty="0"/>
              <a:t>q </a:t>
            </a:r>
            <a:r>
              <a:rPr lang="en-US" altLang="zh-CN" sz="2400" b="0" dirty="0"/>
              <a:t>as the average of </a:t>
            </a:r>
            <a:r>
              <a:rPr lang="en-US" altLang="zh-CN" sz="2400" b="0" i="1" dirty="0"/>
              <a:t>p </a:t>
            </a:r>
            <a:r>
              <a:rPr lang="en-US" altLang="zh-CN" sz="2400" b="0" dirty="0"/>
              <a:t>and </a:t>
            </a:r>
            <a:r>
              <a:rPr lang="en-US" altLang="zh-CN" sz="2400" b="0" i="1" dirty="0"/>
              <a:t>r </a:t>
            </a:r>
            <a:r>
              <a:rPr lang="en-US" altLang="zh-CN" sz="2400" b="0" dirty="0"/>
              <a:t>⇒ </a:t>
            </a:r>
            <a:r>
              <a:rPr lang="en-US" altLang="zh-CN" sz="2400" b="0" i="1" dirty="0"/>
              <a:t>D(n) </a:t>
            </a:r>
            <a:r>
              <a:rPr lang="en-US" altLang="zh-CN" sz="2400" b="0" dirty="0"/>
              <a:t>= </a:t>
            </a:r>
            <a:r>
              <a:rPr lang="en-US" altLang="zh-CN" sz="2400" b="0" i="1" dirty="0"/>
              <a:t>(</a:t>
            </a:r>
            <a:r>
              <a:rPr lang="en-US" altLang="zh-CN" sz="2400" b="0" dirty="0"/>
              <a:t>1</a:t>
            </a:r>
            <a:r>
              <a:rPr lang="en-US" altLang="zh-CN" sz="2400" b="0" i="1" dirty="0"/>
              <a:t>)</a:t>
            </a:r>
            <a:r>
              <a:rPr lang="en-US" altLang="zh-CN" sz="2400" b="0" dirty="0"/>
              <a:t>.</a:t>
            </a:r>
          </a:p>
          <a:p>
            <a:r>
              <a:rPr lang="en-US" altLang="zh-CN" sz="2400" dirty="0"/>
              <a:t>Conquer: </a:t>
            </a:r>
            <a:r>
              <a:rPr lang="en-US" altLang="zh-CN" sz="2400" b="0" dirty="0"/>
              <a:t>Recursively solve 2 </a:t>
            </a:r>
            <a:r>
              <a:rPr lang="en-US" altLang="zh-CN" sz="2400" b="0" dirty="0" err="1"/>
              <a:t>subproblems</a:t>
            </a:r>
            <a:r>
              <a:rPr lang="en-US" altLang="zh-CN" sz="2400" b="0" dirty="0"/>
              <a:t>, each of size </a:t>
            </a:r>
            <a:r>
              <a:rPr lang="en-US" altLang="zh-CN" sz="2400" b="0" i="1" dirty="0"/>
              <a:t>n/</a:t>
            </a:r>
            <a:r>
              <a:rPr lang="en-US" altLang="zh-CN" sz="2400" b="0" dirty="0"/>
              <a:t>2⇒2</a:t>
            </a:r>
            <a:r>
              <a:rPr lang="en-US" altLang="zh-CN" sz="2400" b="0" i="1" dirty="0"/>
              <a:t>T (n/</a:t>
            </a:r>
            <a:r>
              <a:rPr lang="en-US" altLang="zh-CN" sz="2400" b="0" dirty="0"/>
              <a:t>2</a:t>
            </a:r>
            <a:r>
              <a:rPr lang="en-US" altLang="zh-CN" sz="2400" b="0" i="1" dirty="0"/>
              <a:t>)</a:t>
            </a:r>
            <a:r>
              <a:rPr lang="en-US" altLang="zh-CN" sz="2400" b="0" dirty="0"/>
              <a:t>.</a:t>
            </a:r>
          </a:p>
          <a:p>
            <a:r>
              <a:rPr lang="en-US" altLang="zh-CN" sz="2400" dirty="0"/>
              <a:t>Combine: </a:t>
            </a:r>
            <a:r>
              <a:rPr lang="en-US" altLang="zh-CN" sz="2400" b="0" dirty="0"/>
              <a:t>MERGE on an </a:t>
            </a:r>
            <a:r>
              <a:rPr lang="en-US" altLang="zh-CN" sz="2400" b="0" i="1" dirty="0"/>
              <a:t>n</a:t>
            </a:r>
            <a:r>
              <a:rPr lang="en-US" altLang="zh-CN" sz="2400" b="0" dirty="0"/>
              <a:t>-element subarray takes </a:t>
            </a:r>
            <a:r>
              <a:rPr lang="en-US" altLang="zh-CN" sz="2400" b="0" i="1" dirty="0"/>
              <a:t>(n) </a:t>
            </a:r>
            <a:r>
              <a:rPr lang="en-US" altLang="zh-CN" sz="2400" b="0" dirty="0"/>
              <a:t>time ⇒</a:t>
            </a:r>
            <a:r>
              <a:rPr lang="en-US" altLang="zh-CN" sz="2400" b="0" i="1" dirty="0"/>
              <a:t>C(n) </a:t>
            </a:r>
            <a:r>
              <a:rPr lang="en-US" altLang="zh-CN" sz="2400" b="0" dirty="0"/>
              <a:t>= </a:t>
            </a:r>
            <a:r>
              <a:rPr lang="el-GR" altLang="zh-CN" sz="2400" b="0" dirty="0" smtClean="0">
                <a:latin typeface="Arial Unicode MS"/>
                <a:ea typeface="Arial Unicode MS"/>
                <a:cs typeface="Arial Unicode MS"/>
              </a:rPr>
              <a:t>Θ</a:t>
            </a:r>
            <a:r>
              <a:rPr lang="en-US" altLang="zh-CN" sz="2400" b="0" i="1" dirty="0" smtClean="0"/>
              <a:t>(n</a:t>
            </a:r>
            <a:r>
              <a:rPr lang="en-US" altLang="zh-CN" sz="2400" b="0" i="1" dirty="0"/>
              <a:t>)</a:t>
            </a:r>
            <a:r>
              <a:rPr lang="en-US" altLang="zh-CN" sz="2400" b="0" dirty="0"/>
              <a:t>.</a:t>
            </a:r>
          </a:p>
          <a:p>
            <a:r>
              <a:rPr lang="en-US" altLang="zh-CN" sz="2400" b="0" dirty="0"/>
              <a:t>Since </a:t>
            </a:r>
            <a:r>
              <a:rPr lang="en-US" altLang="zh-CN" sz="2400" b="0" i="1" dirty="0"/>
              <a:t>D(n) </a:t>
            </a:r>
            <a:r>
              <a:rPr lang="en-US" altLang="zh-CN" sz="2400" b="0" dirty="0" smtClean="0"/>
              <a:t>=</a:t>
            </a:r>
            <a:r>
              <a:rPr lang="el-GR" altLang="zh-CN" sz="2400" b="0" dirty="0">
                <a:latin typeface="Arial Unicode MS"/>
                <a:ea typeface="Arial Unicode MS"/>
                <a:cs typeface="Arial Unicode MS"/>
              </a:rPr>
              <a:t> Θ</a:t>
            </a:r>
            <a:r>
              <a:rPr lang="en-US" altLang="zh-CN" sz="2400" b="0" dirty="0" smtClean="0"/>
              <a:t> </a:t>
            </a:r>
            <a:r>
              <a:rPr lang="en-US" altLang="zh-CN" sz="2400" b="0" i="1" dirty="0"/>
              <a:t>(</a:t>
            </a:r>
            <a:r>
              <a:rPr lang="en-US" altLang="zh-CN" sz="2400" b="0" dirty="0"/>
              <a:t>1</a:t>
            </a:r>
            <a:r>
              <a:rPr lang="en-US" altLang="zh-CN" sz="2400" b="0" i="1" dirty="0"/>
              <a:t>) </a:t>
            </a:r>
            <a:r>
              <a:rPr lang="en-US" altLang="zh-CN" sz="2400" b="0" dirty="0"/>
              <a:t>and </a:t>
            </a:r>
            <a:r>
              <a:rPr lang="en-US" altLang="zh-CN" sz="2400" b="0" i="1" dirty="0"/>
              <a:t>C(n) </a:t>
            </a:r>
            <a:r>
              <a:rPr lang="en-US" altLang="zh-CN" sz="2400" b="0" dirty="0"/>
              <a:t>= </a:t>
            </a:r>
            <a:r>
              <a:rPr lang="el-GR" altLang="zh-CN" sz="2400" b="0" dirty="0">
                <a:latin typeface="Arial Unicode MS"/>
                <a:ea typeface="Arial Unicode MS"/>
                <a:cs typeface="Arial Unicode MS"/>
              </a:rPr>
              <a:t>Θ</a:t>
            </a:r>
            <a:r>
              <a:rPr lang="en-US" altLang="zh-CN" sz="2400" b="0" i="1" dirty="0" smtClean="0"/>
              <a:t>(n</a:t>
            </a:r>
            <a:r>
              <a:rPr lang="en-US" altLang="zh-CN" sz="2400" b="0" i="1" dirty="0"/>
              <a:t>)</a:t>
            </a:r>
            <a:r>
              <a:rPr lang="en-US" altLang="zh-CN" sz="2400" b="0" dirty="0"/>
              <a:t>, summed together they give a function </a:t>
            </a:r>
            <a:r>
              <a:rPr lang="en-US" altLang="zh-CN" sz="2400" b="0" dirty="0" smtClean="0"/>
              <a:t>that is </a:t>
            </a:r>
            <a:r>
              <a:rPr lang="en-US" altLang="zh-CN" sz="2400" b="0" dirty="0"/>
              <a:t>linear in </a:t>
            </a:r>
            <a:r>
              <a:rPr lang="en-US" altLang="zh-CN" sz="2400" b="0" i="1" dirty="0"/>
              <a:t>n</a:t>
            </a:r>
            <a:r>
              <a:rPr lang="en-US" altLang="zh-CN" sz="2400" b="0" dirty="0" smtClean="0"/>
              <a:t>:</a:t>
            </a:r>
            <a:r>
              <a:rPr lang="el-GR" altLang="zh-CN" sz="2400" b="0" dirty="0">
                <a:latin typeface="Arial Unicode MS"/>
                <a:ea typeface="Arial Unicode MS"/>
                <a:cs typeface="Arial Unicode MS"/>
              </a:rPr>
              <a:t> </a:t>
            </a:r>
            <a:r>
              <a:rPr lang="el-GR" altLang="zh-CN" sz="2400" b="0" dirty="0" smtClean="0">
                <a:latin typeface="Arial Unicode MS"/>
                <a:ea typeface="Arial Unicode MS"/>
                <a:cs typeface="Arial Unicode MS"/>
              </a:rPr>
              <a:t>Θ</a:t>
            </a:r>
            <a:r>
              <a:rPr lang="en-US" altLang="zh-CN" sz="2400" b="0" i="1" dirty="0" smtClean="0"/>
              <a:t>(n</a:t>
            </a:r>
            <a:r>
              <a:rPr lang="en-US" altLang="zh-CN" sz="2400" b="0" i="1" dirty="0"/>
              <a:t>)</a:t>
            </a:r>
            <a:r>
              <a:rPr lang="en-US" altLang="zh-CN" sz="2400" b="0" dirty="0"/>
              <a:t>⇒recurrence for merge sort running time is</a:t>
            </a:r>
          </a:p>
          <a:p>
            <a:endParaRPr lang="zh-CN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509120"/>
            <a:ext cx="694231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265397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6260" name="Picture 4" descr="lecture01_页面_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7284" name="Picture 4" descr="lecture01_页面_4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8308" name="Picture 4" descr="lecture01_页面_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99332" name="Picture 4" descr="lecture01_页面_4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00356" name="Picture 4" descr="lecture01_页面_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01380" name="Picture 4" descr="lecture01_页面_4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02404" name="Picture 4" descr="lecture01_页面_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>
                <a:solidFill>
                  <a:srgbClr val="262626"/>
                </a:solidFill>
              </a:rPr>
              <a:t>Amount of work down: </a:t>
            </a:r>
            <a:r>
              <a:rPr lang="en-US" altLang="zh-CN" sz="4000" b="1" dirty="0">
                <a:solidFill>
                  <a:srgbClr val="262626"/>
                </a:solidFill>
              </a:rPr>
              <a:t>Efficiency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Times New Roman" pitchFamily="18" charset="0"/>
              </a:rPr>
              <a:t>Run time = depend on the follow factors:</a:t>
            </a:r>
          </a:p>
          <a:p>
            <a:pPr lvl="1" eaLnBrk="1" hangingPunct="1"/>
            <a:r>
              <a:rPr lang="en-US" altLang="zh-CN" b="1" dirty="0" smtClean="0">
                <a:latin typeface="Times New Roman" pitchFamily="18" charset="0"/>
              </a:rPr>
              <a:t>Computing model: </a:t>
            </a:r>
            <a:r>
              <a:rPr lang="en-US" altLang="zh-CN" b="1" i="1" dirty="0" smtClean="0"/>
              <a:t>RAM </a:t>
            </a:r>
            <a:r>
              <a:rPr lang="en-US" altLang="zh-CN" b="1" dirty="0" smtClean="0"/>
              <a:t>(</a:t>
            </a:r>
            <a:r>
              <a:rPr lang="en-US" altLang="zh-CN" b="1" i="1" dirty="0" smtClean="0"/>
              <a:t>random-access machine</a:t>
            </a:r>
            <a:r>
              <a:rPr lang="en-US" altLang="zh-CN" b="1" dirty="0" smtClean="0"/>
              <a:t>):		How many computers?</a:t>
            </a:r>
            <a:endParaRPr altLang="en-US" b="1" dirty="0" smtClean="0">
              <a:ea typeface="宋体" charset="-122"/>
            </a:endParaRPr>
          </a:p>
          <a:p>
            <a:pPr lvl="2"/>
            <a:r>
              <a:rPr lang="en-US" altLang="zh-CN" dirty="0" smtClean="0"/>
              <a:t>In the RAM model, instructions are executed one after another, with </a:t>
            </a:r>
            <a:r>
              <a:rPr lang="en-US" altLang="zh-CN" dirty="0" smtClean="0">
                <a:solidFill>
                  <a:srgbClr val="FF0000"/>
                </a:solidFill>
              </a:rPr>
              <a:t>no concurrent operations</a:t>
            </a:r>
            <a:r>
              <a:rPr lang="en-US" altLang="zh-CN" dirty="0" smtClean="0"/>
              <a:t>.</a:t>
            </a:r>
          </a:p>
          <a:p>
            <a:pPr lvl="2"/>
            <a:r>
              <a:rPr lang="en-US" altLang="en-US" sz="2600" b="1" dirty="0" smtClean="0">
                <a:latin typeface="Times New Roman" pitchFamily="18" charset="0"/>
                <a:ea typeface="宋体" charset="-122"/>
              </a:rPr>
              <a:t>Instructions</a:t>
            </a:r>
            <a:r>
              <a:rPr lang="en-US" altLang="zh-CN" sz="2600" b="1" dirty="0" smtClean="0">
                <a:latin typeface="Times New Roman" pitchFamily="18" charset="0"/>
              </a:rPr>
              <a:t> contained in RAM model</a:t>
            </a:r>
            <a:endParaRPr lang="en-US" altLang="zh-CN" b="1" dirty="0" smtClean="0">
              <a:latin typeface="Times New Roman" pitchFamily="18" charset="0"/>
            </a:endParaRPr>
          </a:p>
          <a:p>
            <a:pPr lvl="1" eaLnBrk="1" hangingPunct="1"/>
            <a:r>
              <a:rPr lang="en-US" altLang="zh-CN" b="1" dirty="0" smtClean="0">
                <a:latin typeface="Times New Roman" pitchFamily="18" charset="0"/>
              </a:rPr>
              <a:t>Machine: CPU	How fast is the computer?</a:t>
            </a:r>
            <a:endParaRPr lang="en-US" altLang="zh-CN" b="1" dirty="0" smtClean="0">
              <a:solidFill>
                <a:schemeClr val="tx2"/>
              </a:solidFill>
              <a:latin typeface="Times New Roman" pitchFamily="18" charset="0"/>
            </a:endParaRPr>
          </a:p>
          <a:p>
            <a:pPr lvl="1" eaLnBrk="1" hangingPunct="1"/>
            <a:r>
              <a:rPr lang="en-US" altLang="zh-CN" b="1" dirty="0" smtClean="0">
                <a:latin typeface="Times New Roman" pitchFamily="18" charset="0"/>
              </a:rPr>
              <a:t>Input: Scale of instance	How many data?</a:t>
            </a:r>
          </a:p>
          <a:p>
            <a:pPr lvl="1" eaLnBrk="1" hangingPunct="1"/>
            <a:r>
              <a:rPr lang="en-US" altLang="zh-CN" b="1" dirty="0" smtClean="0">
                <a:solidFill>
                  <a:srgbClr val="F35B1B"/>
                </a:solidFill>
                <a:latin typeface="Times New Roman" pitchFamily="18" charset="0"/>
              </a:rPr>
              <a:t>Number of basic operations done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03428" name="Picture 4" descr="lecture01_页面_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04452" name="Picture 4" descr="lecture01_页面_4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05476" name="Picture 4" descr="lecture01_页面_5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06500" name="Picture 4" descr="lecture01_页面_5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Induction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06470"/>
            <a:ext cx="8964488" cy="377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244622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980728"/>
            <a:ext cx="8363272" cy="514543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0" dirty="0"/>
              <a:t>Each level has cost </a:t>
            </a:r>
            <a:r>
              <a:rPr lang="en-US" altLang="zh-CN" sz="2400" b="0" i="1" dirty="0" err="1"/>
              <a:t>cn</a:t>
            </a:r>
            <a:r>
              <a:rPr lang="en-US" altLang="zh-CN" sz="2400" b="0" dirty="0"/>
              <a:t>.</a:t>
            </a:r>
          </a:p>
          <a:p>
            <a:r>
              <a:rPr lang="en-US" altLang="zh-CN" sz="2400" b="0" dirty="0" smtClean="0"/>
              <a:t>The </a:t>
            </a:r>
            <a:r>
              <a:rPr lang="en-US" altLang="zh-CN" sz="2400" b="0" dirty="0"/>
              <a:t>top level has cost </a:t>
            </a:r>
            <a:r>
              <a:rPr lang="en-US" altLang="zh-CN" sz="2400" b="0" i="1" dirty="0" err="1"/>
              <a:t>cn</a:t>
            </a:r>
            <a:r>
              <a:rPr lang="en-US" altLang="zh-CN" sz="2400" b="0" dirty="0"/>
              <a:t>.</a:t>
            </a:r>
          </a:p>
          <a:p>
            <a:r>
              <a:rPr lang="en-US" altLang="zh-CN" sz="2400" b="0" dirty="0" smtClean="0"/>
              <a:t> </a:t>
            </a:r>
            <a:r>
              <a:rPr lang="en-US" altLang="zh-CN" sz="2400" b="0" dirty="0"/>
              <a:t>The next level down has 2 </a:t>
            </a:r>
            <a:r>
              <a:rPr lang="en-US" altLang="zh-CN" sz="2400" b="0" dirty="0" err="1"/>
              <a:t>subproblems</a:t>
            </a:r>
            <a:r>
              <a:rPr lang="en-US" altLang="zh-CN" sz="2400" b="0" dirty="0"/>
              <a:t>, each contributing cost </a:t>
            </a:r>
            <a:r>
              <a:rPr lang="en-US" altLang="zh-CN" sz="2400" b="0" i="1" dirty="0" err="1"/>
              <a:t>cn</a:t>
            </a:r>
            <a:r>
              <a:rPr lang="en-US" altLang="zh-CN" sz="2400" b="0" i="1" dirty="0"/>
              <a:t>/</a:t>
            </a:r>
            <a:r>
              <a:rPr lang="en-US" altLang="zh-CN" sz="2400" b="0" dirty="0"/>
              <a:t>2.</a:t>
            </a:r>
          </a:p>
          <a:p>
            <a:r>
              <a:rPr lang="en-US" altLang="zh-CN" sz="2400" b="0" dirty="0" smtClean="0"/>
              <a:t> </a:t>
            </a:r>
            <a:r>
              <a:rPr lang="en-US" altLang="zh-CN" sz="2400" b="0" dirty="0"/>
              <a:t>The next level has 4 </a:t>
            </a:r>
            <a:r>
              <a:rPr lang="en-US" altLang="zh-CN" sz="2400" b="0" dirty="0" err="1"/>
              <a:t>subproblems</a:t>
            </a:r>
            <a:r>
              <a:rPr lang="en-US" altLang="zh-CN" sz="2400" b="0" dirty="0"/>
              <a:t>, each contributing cost </a:t>
            </a:r>
            <a:r>
              <a:rPr lang="en-US" altLang="zh-CN" sz="2400" b="0" i="1" dirty="0" err="1"/>
              <a:t>cn</a:t>
            </a:r>
            <a:r>
              <a:rPr lang="en-US" altLang="zh-CN" sz="2400" b="0" i="1" dirty="0"/>
              <a:t>/</a:t>
            </a:r>
            <a:r>
              <a:rPr lang="en-US" altLang="zh-CN" sz="2400" b="0" dirty="0"/>
              <a:t>4.</a:t>
            </a:r>
          </a:p>
          <a:p>
            <a:r>
              <a:rPr lang="en-US" altLang="zh-CN" sz="2400" b="0" dirty="0" smtClean="0"/>
              <a:t> </a:t>
            </a:r>
            <a:r>
              <a:rPr lang="en-US" altLang="zh-CN" sz="2400" b="0" dirty="0"/>
              <a:t>Each time we go down one level, the number of </a:t>
            </a:r>
            <a:r>
              <a:rPr lang="en-US" altLang="zh-CN" sz="2400" b="0" dirty="0" err="1" smtClean="0"/>
              <a:t>subproblems</a:t>
            </a:r>
            <a:endParaRPr lang="en-US" altLang="zh-CN" sz="2400" b="0" dirty="0" smtClean="0"/>
          </a:p>
          <a:p>
            <a:pPr marL="0" indent="0">
              <a:buNone/>
            </a:pPr>
            <a:endParaRPr lang="en-US" altLang="zh-CN" sz="2400" b="0" dirty="0"/>
          </a:p>
          <a:p>
            <a:pPr marL="0" indent="0">
              <a:buNone/>
            </a:pPr>
            <a:r>
              <a:rPr lang="en-US" altLang="zh-CN" sz="2400" b="0" dirty="0" smtClean="0"/>
              <a:t>Total </a:t>
            </a:r>
            <a:r>
              <a:rPr lang="en-US" altLang="zh-CN" sz="2400" b="0" dirty="0"/>
              <a:t>cost is sum of costs at each level. Have </a:t>
            </a:r>
            <a:r>
              <a:rPr lang="en-US" altLang="zh-CN" sz="2400" b="0" dirty="0" err="1"/>
              <a:t>lg</a:t>
            </a:r>
            <a:r>
              <a:rPr lang="en-US" altLang="zh-CN" sz="2400" b="0" dirty="0"/>
              <a:t> </a:t>
            </a:r>
            <a:r>
              <a:rPr lang="en-US" altLang="zh-CN" sz="2400" b="0" i="1" dirty="0"/>
              <a:t>n </a:t>
            </a:r>
            <a:r>
              <a:rPr lang="en-US" altLang="zh-CN" sz="2400" b="0" dirty="0"/>
              <a:t>+1 levels, each costing </a:t>
            </a:r>
            <a:r>
              <a:rPr lang="en-US" altLang="zh-CN" sz="2400" b="0" i="1" dirty="0" err="1"/>
              <a:t>cn</a:t>
            </a:r>
            <a:r>
              <a:rPr lang="en-US" altLang="zh-CN" sz="2400" b="0" i="1" dirty="0"/>
              <a:t> </a:t>
            </a:r>
            <a:r>
              <a:rPr lang="en-US" altLang="zh-CN" sz="2400" b="0" dirty="0" smtClean="0"/>
              <a:t>⇒total </a:t>
            </a:r>
            <a:r>
              <a:rPr lang="en-US" altLang="zh-CN" sz="2400" b="0" dirty="0"/>
              <a:t>cost is </a:t>
            </a:r>
            <a:r>
              <a:rPr lang="en-US" altLang="zh-CN" sz="2400" b="0" i="1" dirty="0" err="1"/>
              <a:t>cn</a:t>
            </a:r>
            <a:r>
              <a:rPr lang="en-US" altLang="zh-CN" sz="2400" b="0" i="1" dirty="0"/>
              <a:t> </a:t>
            </a:r>
            <a:r>
              <a:rPr lang="en-US" altLang="zh-CN" sz="2400" b="0" dirty="0" err="1"/>
              <a:t>lg</a:t>
            </a:r>
            <a:r>
              <a:rPr lang="en-US" altLang="zh-CN" sz="2400" b="0" dirty="0"/>
              <a:t> </a:t>
            </a:r>
            <a:r>
              <a:rPr lang="en-US" altLang="zh-CN" sz="2400" b="0" i="1" dirty="0"/>
              <a:t>n </a:t>
            </a:r>
            <a:r>
              <a:rPr lang="en-US" altLang="zh-CN" sz="2400" b="0" dirty="0"/>
              <a:t>+ </a:t>
            </a:r>
            <a:r>
              <a:rPr lang="en-US" altLang="zh-CN" sz="2400" b="0" i="1" dirty="0" err="1"/>
              <a:t>cn</a:t>
            </a:r>
            <a:r>
              <a:rPr lang="en-US" altLang="zh-CN" sz="2400" b="0" dirty="0"/>
              <a:t>.</a:t>
            </a:r>
          </a:p>
          <a:p>
            <a:pPr marL="0" indent="0">
              <a:buNone/>
            </a:pPr>
            <a:endParaRPr lang="en-US" altLang="zh-CN" sz="2400" b="0" dirty="0" smtClean="0"/>
          </a:p>
          <a:p>
            <a:pPr marL="0" indent="0">
              <a:buNone/>
            </a:pPr>
            <a:r>
              <a:rPr lang="en-US" altLang="zh-CN" sz="2400" b="0" dirty="0" smtClean="0"/>
              <a:t> </a:t>
            </a:r>
            <a:r>
              <a:rPr lang="en-US" altLang="zh-CN" sz="2400" b="0" dirty="0"/>
              <a:t>Ignore low-order term of </a:t>
            </a:r>
            <a:r>
              <a:rPr lang="en-US" altLang="zh-CN" sz="2400" b="0" i="1" dirty="0" err="1"/>
              <a:t>cn</a:t>
            </a:r>
            <a:r>
              <a:rPr lang="en-US" altLang="zh-CN" sz="2400" b="0" i="1" dirty="0"/>
              <a:t> </a:t>
            </a:r>
            <a:r>
              <a:rPr lang="en-US" altLang="zh-CN" sz="2400" b="0" dirty="0"/>
              <a:t>and constant </a:t>
            </a:r>
            <a:r>
              <a:rPr lang="en-US" altLang="zh-CN" sz="2400" b="0" dirty="0" err="1"/>
              <a:t>coefÞcient</a:t>
            </a:r>
            <a:r>
              <a:rPr lang="en-US" altLang="zh-CN" sz="2400" b="0" dirty="0"/>
              <a:t> </a:t>
            </a:r>
            <a:r>
              <a:rPr lang="en-US" altLang="zh-CN" sz="2400" b="0" i="1" dirty="0"/>
              <a:t>c </a:t>
            </a:r>
            <a:r>
              <a:rPr lang="en-US" altLang="zh-CN" sz="2400" b="0" dirty="0"/>
              <a:t>⇒</a:t>
            </a:r>
            <a:r>
              <a:rPr lang="en-US" altLang="zh-CN" sz="2400" b="0" i="1" dirty="0"/>
              <a:t>(n </a:t>
            </a:r>
            <a:r>
              <a:rPr lang="en-US" altLang="zh-CN" sz="2400" b="0" dirty="0" err="1"/>
              <a:t>lg</a:t>
            </a:r>
            <a:r>
              <a:rPr lang="en-US" altLang="zh-CN" sz="2400" b="0" dirty="0"/>
              <a:t> </a:t>
            </a:r>
            <a:r>
              <a:rPr lang="en-US" altLang="zh-CN" sz="2400" b="0" i="1" dirty="0"/>
              <a:t>n)</a:t>
            </a:r>
            <a:r>
              <a:rPr lang="en-US" altLang="zh-CN" sz="2400" b="0" dirty="0"/>
              <a:t>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2940581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 smtClean="0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mtClean="0"/>
          </a:p>
        </p:txBody>
      </p:sp>
      <p:pic>
        <p:nvPicPr>
          <p:cNvPr id="107524" name="Picture 4" descr="lecture01_页面_5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FF0000"/>
                </a:solidFill>
              </a:rPr>
              <a:t>Exercises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2.1-2 </a:t>
            </a:r>
            <a:r>
              <a:rPr lang="en-US" altLang="zh-CN" b="1" dirty="0" smtClean="0">
                <a:solidFill>
                  <a:srgbClr val="0000FF"/>
                </a:solidFill>
              </a:rPr>
              <a:t>Rewrite</a:t>
            </a:r>
            <a:r>
              <a:rPr lang="en-US" altLang="zh-CN" dirty="0" smtClean="0">
                <a:solidFill>
                  <a:srgbClr val="0000FF"/>
                </a:solidFill>
              </a:rPr>
              <a:t> the INSERTION-SORT procedure, </a:t>
            </a:r>
            <a:r>
              <a:rPr lang="en-US" altLang="zh-CN" dirty="0" err="1" smtClean="0">
                <a:solidFill>
                  <a:srgbClr val="0000FF"/>
                </a:solidFill>
              </a:rPr>
              <a:t>nonincreasing</a:t>
            </a:r>
            <a:r>
              <a:rPr lang="en-US" altLang="zh-CN" dirty="0" smtClean="0">
                <a:solidFill>
                  <a:srgbClr val="0000FF"/>
                </a:solidFill>
              </a:rPr>
              <a:t> instead of </a:t>
            </a:r>
            <a:r>
              <a:rPr lang="en-US" altLang="zh-CN" dirty="0" err="1" smtClean="0">
                <a:solidFill>
                  <a:srgbClr val="0000FF"/>
                </a:solidFill>
              </a:rPr>
              <a:t>nondecreasing</a:t>
            </a:r>
            <a:r>
              <a:rPr lang="en-US" altLang="zh-CN" dirty="0" smtClean="0">
                <a:solidFill>
                  <a:srgbClr val="0000FF"/>
                </a:solidFill>
              </a:rPr>
              <a:t> order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2.2-2 </a:t>
            </a:r>
            <a:r>
              <a:rPr lang="en-US" altLang="zh-CN" b="1" dirty="0">
                <a:solidFill>
                  <a:srgbClr val="0000FF"/>
                </a:solidFill>
              </a:rPr>
              <a:t>Selection sort</a:t>
            </a:r>
            <a:r>
              <a:rPr lang="en-US" altLang="zh-CN" b="1" dirty="0" smtClean="0">
                <a:solidFill>
                  <a:srgbClr val="0000FF"/>
                </a:solidFill>
              </a:rPr>
              <a:t>: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</a:rPr>
              <a:t>Give </a:t>
            </a:r>
            <a:r>
              <a:rPr lang="en-US" altLang="zh-CN" dirty="0">
                <a:solidFill>
                  <a:srgbClr val="0000FF"/>
                </a:solidFill>
              </a:rPr>
              <a:t>the best-case and worst-case running </a:t>
            </a:r>
            <a:r>
              <a:rPr lang="en-US" altLang="zh-CN" dirty="0" smtClean="0">
                <a:solidFill>
                  <a:srgbClr val="0000FF"/>
                </a:solidFill>
              </a:rPr>
              <a:t>times of </a:t>
            </a:r>
            <a:r>
              <a:rPr lang="en-US" altLang="zh-CN" dirty="0">
                <a:solidFill>
                  <a:srgbClr val="0000FF"/>
                </a:solidFill>
              </a:rPr>
              <a:t>selection sort </a:t>
            </a:r>
            <a:r>
              <a:rPr lang="en-US" altLang="zh-CN" dirty="0" smtClean="0">
                <a:solidFill>
                  <a:srgbClr val="0000FF"/>
                </a:solidFill>
              </a:rPr>
              <a:t>…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2.3-4 </a:t>
            </a:r>
            <a:r>
              <a:rPr lang="en-US" altLang="zh-CN" b="1" dirty="0">
                <a:solidFill>
                  <a:srgbClr val="0000FF"/>
                </a:solidFill>
              </a:rPr>
              <a:t>Insertion sort </a:t>
            </a:r>
            <a:r>
              <a:rPr lang="en-US" altLang="zh-CN" dirty="0">
                <a:solidFill>
                  <a:srgbClr val="0000FF"/>
                </a:solidFill>
              </a:rPr>
              <a:t>can be expressed as a recursive procedure as follows. Write a recurrence for the running time of this recursive version of insertion sort</a:t>
            </a:r>
            <a:r>
              <a:rPr lang="en-US" altLang="zh-CN" dirty="0" smtClean="0">
                <a:solidFill>
                  <a:srgbClr val="0000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05566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mtClean="0"/>
              <a:t>Exercises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mtClean="0"/>
              <a:t>2.1-2 </a:t>
            </a:r>
            <a:r>
              <a:rPr lang="en-US" altLang="zh-CN" b="1" smtClean="0"/>
              <a:t>Rewrite</a:t>
            </a:r>
            <a:r>
              <a:rPr lang="en-US" altLang="zh-CN" smtClean="0"/>
              <a:t> the INSERTION-SORT procedure, nonincreasing instead of nondecreasing order</a:t>
            </a:r>
          </a:p>
          <a:p>
            <a:r>
              <a:rPr lang="en-US" altLang="zh-CN" smtClean="0"/>
              <a:t>2.1-3 </a:t>
            </a:r>
            <a:r>
              <a:rPr lang="en-US" altLang="zh-CN" b="1" smtClean="0"/>
              <a:t>Linear search:</a:t>
            </a:r>
            <a:r>
              <a:rPr lang="en-US" altLang="zh-CN" b="1" i="1" smtClean="0"/>
              <a:t> </a:t>
            </a:r>
            <a:r>
              <a:rPr lang="en-US" altLang="zh-CN" smtClean="0"/>
              <a:t>sequence of </a:t>
            </a:r>
            <a:r>
              <a:rPr lang="en-US" altLang="zh-CN" i="1" smtClean="0"/>
              <a:t>n </a:t>
            </a:r>
            <a:r>
              <a:rPr lang="en-US" altLang="zh-CN" smtClean="0"/>
              <a:t>numbers, and a value </a:t>
            </a:r>
            <a:r>
              <a:rPr lang="en-US" altLang="zh-CN" i="1" smtClean="0"/>
              <a:t>v</a:t>
            </a:r>
            <a:r>
              <a:rPr lang="en-US" altLang="zh-CN" smtClean="0"/>
              <a:t>.</a:t>
            </a:r>
          </a:p>
          <a:p>
            <a:r>
              <a:rPr lang="en-US" altLang="zh-CN" smtClean="0"/>
              <a:t>2.1-4 </a:t>
            </a:r>
            <a:r>
              <a:rPr lang="en-US" altLang="zh-CN" b="1" smtClean="0"/>
              <a:t>Adding</a:t>
            </a:r>
            <a:r>
              <a:rPr lang="en-US" altLang="zh-CN" smtClean="0"/>
              <a:t> two </a:t>
            </a:r>
            <a:r>
              <a:rPr lang="en-US" altLang="zh-CN" i="1" smtClean="0"/>
              <a:t>n</a:t>
            </a:r>
            <a:r>
              <a:rPr lang="en-US" altLang="zh-CN" smtClean="0"/>
              <a:t>-bit binary integers-arrays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mtClean="0"/>
              <a:t>Exercises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 smtClean="0"/>
              <a:t>2.2-2 </a:t>
            </a:r>
            <a:r>
              <a:rPr lang="en-US" altLang="zh-CN" b="1" dirty="0" smtClean="0"/>
              <a:t>Selection sort:</a:t>
            </a:r>
            <a:r>
              <a:rPr lang="en-US" altLang="zh-CN" dirty="0" smtClean="0"/>
              <a:t> Give the best-case and worst-case running times of selection sort in Θ-notation.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/>
              <a:t>2.2-3 </a:t>
            </a:r>
            <a:r>
              <a:rPr lang="en-US" altLang="zh-CN" b="1" dirty="0" smtClean="0"/>
              <a:t>Linear search: </a:t>
            </a:r>
            <a:r>
              <a:rPr lang="en-US" altLang="zh-CN" dirty="0" smtClean="0"/>
              <a:t>What are the average-case and worst-case running times of linear search in Θ-notation?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/>
              <a:t>2.2-4 B</a:t>
            </a:r>
            <a:r>
              <a:rPr lang="en-US" altLang="zh-CN" b="1" dirty="0" smtClean="0"/>
              <a:t>est-case running time</a:t>
            </a:r>
            <a:r>
              <a:rPr lang="en-US" altLang="zh-CN" dirty="0" smtClean="0"/>
              <a:t>: How can we modify almost any algorithm to have a good best-case running time?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05273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0" dirty="0" smtClean="0"/>
              <a:t>• </a:t>
            </a:r>
            <a:r>
              <a:rPr lang="en-US" altLang="zh-CN" sz="2400" b="0" dirty="0"/>
              <a:t>Instructions are executed one after another. No concurrent operations.</a:t>
            </a:r>
          </a:p>
          <a:p>
            <a:pPr marL="0" indent="0">
              <a:buNone/>
            </a:pPr>
            <a:r>
              <a:rPr lang="en-US" altLang="zh-CN" sz="2400" b="0" dirty="0"/>
              <a:t>• </a:t>
            </a:r>
            <a:r>
              <a:rPr lang="en-US" altLang="zh-CN" sz="2400" b="0" dirty="0" smtClean="0"/>
              <a:t>It’s </a:t>
            </a:r>
            <a:r>
              <a:rPr lang="en-US" altLang="zh-CN" sz="2400" b="0" dirty="0"/>
              <a:t>too tedious to </a:t>
            </a:r>
            <a:r>
              <a:rPr lang="en-US" altLang="zh-CN" sz="2400" b="0" dirty="0" smtClean="0"/>
              <a:t>define </a:t>
            </a:r>
            <a:r>
              <a:rPr lang="en-US" altLang="zh-CN" sz="2400" b="0" dirty="0"/>
              <a:t>each of the </a:t>
            </a:r>
            <a:r>
              <a:rPr lang="en-US" altLang="zh-CN" sz="2400" b="0" dirty="0" smtClean="0"/>
              <a:t>instructions </a:t>
            </a:r>
            <a:r>
              <a:rPr lang="en-US" altLang="zh-CN" sz="2400" b="0" dirty="0"/>
              <a:t>and their associated time costs</a:t>
            </a:r>
            <a:r>
              <a:rPr lang="en-US" altLang="zh-CN" sz="2400" b="0" dirty="0" smtClean="0"/>
              <a:t>. </a:t>
            </a:r>
            <a:r>
              <a:rPr lang="en-US" altLang="zh-CN" sz="2400" b="0" dirty="0"/>
              <a:t>Instead, we recognize that </a:t>
            </a:r>
            <a:r>
              <a:rPr lang="en-US" altLang="zh-CN" sz="2400" b="0" dirty="0" smtClean="0"/>
              <a:t>we </a:t>
            </a:r>
            <a:r>
              <a:rPr lang="en-US" altLang="zh-CN" sz="2400" b="0" dirty="0"/>
              <a:t>use instructions commonly found in real computers:</a:t>
            </a:r>
          </a:p>
          <a:p>
            <a:r>
              <a:rPr lang="en-US" altLang="zh-CN" sz="2400" b="0" i="1" dirty="0" smtClean="0"/>
              <a:t> </a:t>
            </a:r>
            <a:r>
              <a:rPr lang="en-US" altLang="zh-CN" sz="2400" b="0" i="1" dirty="0">
                <a:solidFill>
                  <a:srgbClr val="0000FF"/>
                </a:solidFill>
              </a:rPr>
              <a:t>Arithmetic</a:t>
            </a:r>
            <a:r>
              <a:rPr lang="en-US" altLang="zh-CN" sz="2400" b="0" i="1" dirty="0"/>
              <a:t>: add, subtract, multiply, divide, remainder, </a:t>
            </a:r>
            <a:r>
              <a:rPr lang="en-US" altLang="zh-CN" sz="2400" b="0" i="1" dirty="0" err="1"/>
              <a:t>ßoor</a:t>
            </a:r>
            <a:r>
              <a:rPr lang="en-US" altLang="zh-CN" sz="2400" b="0" i="1" dirty="0"/>
              <a:t>, ceiling). </a:t>
            </a:r>
            <a:r>
              <a:rPr lang="en-US" altLang="zh-CN" sz="2400" b="0" i="1" dirty="0" err="1" smtClean="0"/>
              <a:t>Also,shift</a:t>
            </a:r>
            <a:r>
              <a:rPr lang="en-US" altLang="zh-CN" sz="2400" b="0" i="1" dirty="0" smtClean="0"/>
              <a:t>  left/right </a:t>
            </a:r>
            <a:r>
              <a:rPr lang="en-US" altLang="zh-CN" sz="2400" b="0" i="1" dirty="0"/>
              <a:t>(good for </a:t>
            </a:r>
            <a:r>
              <a:rPr lang="en-US" altLang="zh-CN" sz="2400" b="0" i="1" dirty="0" smtClean="0"/>
              <a:t>multiplying/dividing </a:t>
            </a:r>
            <a:r>
              <a:rPr lang="en-US" altLang="zh-CN" sz="2400" b="0" i="1" dirty="0"/>
              <a:t>by 2k ).</a:t>
            </a:r>
          </a:p>
          <a:p>
            <a:r>
              <a:rPr lang="en-US" altLang="zh-CN" sz="2400" b="0" i="1" dirty="0" smtClean="0"/>
              <a:t> </a:t>
            </a:r>
            <a:r>
              <a:rPr lang="en-US" altLang="zh-CN" sz="2400" b="0" i="1" dirty="0">
                <a:solidFill>
                  <a:srgbClr val="0000FF"/>
                </a:solidFill>
              </a:rPr>
              <a:t>Data movement</a:t>
            </a:r>
            <a:r>
              <a:rPr lang="en-US" altLang="zh-CN" sz="2400" b="0" i="1" dirty="0"/>
              <a:t>: load, store, copy.</a:t>
            </a:r>
          </a:p>
          <a:p>
            <a:r>
              <a:rPr lang="en-US" altLang="zh-CN" sz="2400" b="0" i="1" dirty="0" smtClean="0">
                <a:solidFill>
                  <a:srgbClr val="0000FF"/>
                </a:solidFill>
              </a:rPr>
              <a:t>Control</a:t>
            </a:r>
            <a:r>
              <a:rPr lang="en-US" altLang="zh-CN" sz="2400" b="0" i="1" dirty="0"/>
              <a:t>: conditional/unconditional branch, subroutine call and return.</a:t>
            </a:r>
          </a:p>
          <a:p>
            <a:r>
              <a:rPr lang="en-US" altLang="zh-CN" sz="2400" b="0" dirty="0"/>
              <a:t>Each of these instructions takes </a:t>
            </a:r>
            <a:r>
              <a:rPr lang="en-US" altLang="zh-CN" sz="2400" b="0" dirty="0">
                <a:solidFill>
                  <a:srgbClr val="FF0000"/>
                </a:solidFill>
              </a:rPr>
              <a:t>a constant </a:t>
            </a:r>
            <a:r>
              <a:rPr lang="en-US" altLang="zh-CN" sz="2400" b="0" dirty="0"/>
              <a:t>amount of time.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9423567"/>
      </p:ext>
    </p:extLst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mtClean="0"/>
              <a:t>Exercises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 smtClean="0"/>
              <a:t>2.3-3 </a:t>
            </a:r>
            <a:r>
              <a:rPr lang="en-US" altLang="zh-CN" sz="2800" b="1" dirty="0" smtClean="0"/>
              <a:t>Mathematical induction:</a:t>
            </a:r>
            <a:r>
              <a:rPr lang="en-US" altLang="zh-CN" sz="2800" dirty="0" smtClean="0"/>
              <a:t> Use mathematical induction to show that when </a:t>
            </a:r>
            <a:r>
              <a:rPr lang="en-US" altLang="zh-CN" sz="2800" i="1" dirty="0" smtClean="0"/>
              <a:t>n </a:t>
            </a:r>
            <a:r>
              <a:rPr lang="en-US" altLang="zh-CN" sz="2800" dirty="0" smtClean="0"/>
              <a:t>is an exact power of 2, the solution of the recurrence T(n)=2T(n/2)+</a:t>
            </a:r>
            <a:r>
              <a:rPr lang="en-US" altLang="zh-CN" sz="2800" dirty="0" err="1" smtClean="0"/>
              <a:t>n,T</a:t>
            </a:r>
            <a:r>
              <a:rPr lang="en-US" altLang="zh-CN" sz="2800" dirty="0" smtClean="0"/>
              <a:t>(2)=2 is T(n)=</a:t>
            </a:r>
            <a:r>
              <a:rPr lang="en-US" altLang="zh-CN" sz="2800" dirty="0" err="1" smtClean="0"/>
              <a:t>nlgn</a:t>
            </a:r>
            <a:r>
              <a:rPr lang="en-US" altLang="zh-CN" sz="2800" dirty="0" smtClean="0"/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800" dirty="0" smtClean="0"/>
              <a:t>2.3-4 Insertion sort can be expressed as a recursive procedure as follows. Write a recurrence for the running time of this recursive version of insertion sort.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733800" y="1316420"/>
            <a:ext cx="4953000" cy="1416269"/>
          </a:xfrm>
        </p:spPr>
        <p:txBody>
          <a:bodyPr>
            <a:normAutofit/>
          </a:bodyPr>
          <a:lstStyle/>
          <a:p>
            <a:r>
              <a:rPr lang="en-US" altLang="zh-CN" sz="1600" b="1" dirty="0" smtClean="0"/>
              <a:t>《</a:t>
            </a:r>
            <a:r>
              <a:rPr lang="zh-CN" altLang="en-US" sz="1600" b="1" dirty="0" smtClean="0"/>
              <a:t>算法分析与设计</a:t>
            </a:r>
            <a:r>
              <a:rPr lang="en-US" altLang="zh-CN" sz="1600" b="1" dirty="0" smtClean="0"/>
              <a:t>》</a:t>
            </a:r>
            <a:r>
              <a:rPr lang="zh-CN" altLang="en-US" sz="1600" b="1" dirty="0" smtClean="0"/>
              <a:t>课程组</a:t>
            </a:r>
            <a:endParaRPr lang="en-US" altLang="zh-CN" sz="1600" b="1" dirty="0" smtClean="0"/>
          </a:p>
          <a:p>
            <a:r>
              <a:rPr lang="zh-CN" altLang="en-US" sz="1600" b="1" dirty="0"/>
              <a:t>重庆大学计算机学院 </a:t>
            </a:r>
            <a:endParaRPr lang="en-US" altLang="zh-CN" sz="16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3284984"/>
            <a:ext cx="7239000" cy="1440160"/>
          </a:xfrm>
        </p:spPr>
        <p:txBody>
          <a:bodyPr>
            <a:normAutofit/>
          </a:bodyPr>
          <a:lstStyle/>
          <a:p>
            <a:r>
              <a:rPr lang="en-US" altLang="zh-CN" sz="8000" b="0" dirty="0" smtClean="0">
                <a:solidFill>
                  <a:prstClr val="white"/>
                </a:solidFill>
              </a:rPr>
              <a:t>End of Chapter</a:t>
            </a:r>
            <a:endParaRPr lang="zh-CN" sz="6000" dirty="0">
              <a:solidFill>
                <a:srgbClr val="FFFF00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447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smtClean="0"/>
              <a:t>Pseudocode conventions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smtClean="0"/>
              <a:t>Indentation indicates block structure: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/>
              <a:t>Clarity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/>
              <a:t>Similar to those in Pascal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smtClean="0"/>
              <a:t>The looping constructs: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b="1" smtClean="0"/>
              <a:t>while</a:t>
            </a:r>
            <a:r>
              <a:rPr lang="en-US" altLang="zh-CN" sz="2400" smtClean="0"/>
              <a:t>, </a:t>
            </a:r>
            <a:r>
              <a:rPr lang="en-US" altLang="zh-CN" sz="2400" b="1" smtClean="0"/>
              <a:t>for</a:t>
            </a:r>
            <a:r>
              <a:rPr lang="en-US" altLang="zh-CN" sz="2400" smtClean="0"/>
              <a:t>, and </a:t>
            </a:r>
            <a:r>
              <a:rPr lang="en-US" altLang="zh-CN" sz="2400" b="1" smtClean="0"/>
              <a:t>repeat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smtClean="0"/>
              <a:t>the conditional constructs: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b="1" smtClean="0"/>
              <a:t>if</a:t>
            </a:r>
            <a:r>
              <a:rPr lang="en-US" altLang="zh-CN" sz="2400" smtClean="0"/>
              <a:t>, </a:t>
            </a:r>
            <a:r>
              <a:rPr lang="en-US" altLang="zh-CN" sz="2400" b="1" smtClean="0"/>
              <a:t>then</a:t>
            </a:r>
            <a:r>
              <a:rPr lang="en-US" altLang="zh-CN" sz="2400" smtClean="0"/>
              <a:t>,and </a:t>
            </a:r>
            <a:r>
              <a:rPr lang="en-US" altLang="zh-CN" sz="2400" b="1" smtClean="0"/>
              <a:t>else</a:t>
            </a:r>
            <a:endParaRPr lang="en-US" altLang="zh-CN" sz="2000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800" smtClean="0"/>
              <a:t>The symbol "▹" indicates that the remainder of the line is a comment.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smtClean="0"/>
              <a:t>A multiple assignment of the form </a:t>
            </a:r>
            <a:r>
              <a:rPr lang="en-US" altLang="zh-CN" sz="2800" i="1" smtClean="0"/>
              <a:t>i </a:t>
            </a:r>
            <a:r>
              <a:rPr lang="en-US" altLang="zh-CN" sz="2800" smtClean="0"/>
              <a:t>← </a:t>
            </a:r>
            <a:r>
              <a:rPr lang="en-US" altLang="zh-CN" sz="2800" i="1" smtClean="0"/>
              <a:t>j </a:t>
            </a:r>
            <a:r>
              <a:rPr lang="en-US" altLang="zh-CN" sz="2800" smtClean="0"/>
              <a:t>← </a:t>
            </a:r>
            <a:r>
              <a:rPr lang="en-US" altLang="zh-CN" sz="2800" i="1" smtClean="0"/>
              <a:t>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smtClean="0"/>
              <a:t>Array elements  </a:t>
            </a:r>
            <a:r>
              <a:rPr lang="en-US" altLang="zh-CN" sz="2800" i="1" smtClean="0"/>
              <a:t>A</a:t>
            </a:r>
            <a:r>
              <a:rPr lang="en-US" altLang="zh-CN" sz="2800" smtClean="0"/>
              <a:t>[1..</a:t>
            </a:r>
            <a:r>
              <a:rPr lang="en-US" altLang="zh-CN" sz="2800" i="1" smtClean="0"/>
              <a:t>j</a:t>
            </a:r>
            <a:r>
              <a:rPr lang="en-US" altLang="zh-CN" sz="2800" smtClean="0"/>
              <a:t>]=</a:t>
            </a:r>
            <a:r>
              <a:rPr lang="en-US" altLang="zh-CN" sz="2800" i="1" smtClean="0"/>
              <a:t>A</a:t>
            </a:r>
            <a:r>
              <a:rPr lang="en-US" altLang="zh-CN" sz="2800" smtClean="0"/>
              <a:t>[1], </a:t>
            </a:r>
            <a:r>
              <a:rPr lang="en-US" altLang="zh-CN" sz="2800" i="1" smtClean="0"/>
              <a:t>A</a:t>
            </a:r>
            <a:r>
              <a:rPr lang="en-US" altLang="zh-CN" sz="2800" smtClean="0"/>
              <a:t>[2], . . . , </a:t>
            </a:r>
            <a:r>
              <a:rPr lang="en-US" altLang="zh-CN" sz="2800" i="1" smtClean="0"/>
              <a:t>A</a:t>
            </a:r>
            <a:r>
              <a:rPr lang="en-US" altLang="zh-CN" sz="2800" smtClean="0"/>
              <a:t>[</a:t>
            </a:r>
            <a:r>
              <a:rPr lang="en-US" altLang="zh-CN" sz="2800" i="1" smtClean="0"/>
              <a:t>j</a:t>
            </a:r>
            <a:r>
              <a:rPr lang="en-US" altLang="zh-CN" sz="2800" smtClean="0"/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30650217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IntroducingPowerPoint2010</Template>
  <TotalTime>0</TotalTime>
  <Words>3213</Words>
  <Application>Microsoft Office PowerPoint</Application>
  <PresentationFormat>全屏显示(4:3)</PresentationFormat>
  <Paragraphs>355</Paragraphs>
  <Slides>92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93" baseType="lpstr">
      <vt:lpstr>PowerPoint 2010 简介</vt:lpstr>
      <vt:lpstr>Algorithm Design &amp; Analysis Introduction to Algorithm</vt:lpstr>
      <vt:lpstr>Getting Started: Analyzing Algorithms</vt:lpstr>
      <vt:lpstr>2.0 Analysis of algorithms</vt:lpstr>
      <vt:lpstr>Criteria for analysis of algorithms</vt:lpstr>
      <vt:lpstr>Correctness</vt:lpstr>
      <vt:lpstr>Loop Invariant</vt:lpstr>
      <vt:lpstr>Loop Invariant</vt:lpstr>
      <vt:lpstr>Amount of work down: Efficiency</vt:lpstr>
      <vt:lpstr>RAM</vt:lpstr>
      <vt:lpstr>RAM</vt:lpstr>
      <vt:lpstr>Computing time</vt:lpstr>
      <vt:lpstr>Computing run time</vt:lpstr>
      <vt:lpstr>Amount of space used</vt:lpstr>
      <vt:lpstr>Simplicity</vt:lpstr>
      <vt:lpstr>Optimality</vt:lpstr>
      <vt:lpstr>2.1 Insertion Sort</vt:lpstr>
      <vt:lpstr>The Problem of sorting: Description</vt:lpstr>
      <vt:lpstr>Game: Sorting a hand of cards? </vt:lpstr>
      <vt:lpstr>Example of insertion sort </vt:lpstr>
      <vt:lpstr>Insertion sort: Algorithm description</vt:lpstr>
      <vt:lpstr>Example of insertion sort </vt:lpstr>
      <vt:lpstr>Loop Invariant for Insertion sort</vt:lpstr>
      <vt:lpstr>2.2 Analyzing Algorithms</vt:lpstr>
      <vt:lpstr>Time Complexity</vt:lpstr>
      <vt:lpstr>Time Complexity: Further Simplified </vt:lpstr>
      <vt:lpstr>Θ-notation（Theta） </vt:lpstr>
      <vt:lpstr>Asymptotic performance </vt:lpstr>
      <vt:lpstr>Analyzing algorithm: Insertion Sort</vt:lpstr>
      <vt:lpstr>Analyzing algorithm: Insertion Sort</vt:lpstr>
      <vt:lpstr>Analyzing algorithm: Insertion Sort</vt:lpstr>
      <vt:lpstr>Analyzing algorithm: Insertion Sort</vt:lpstr>
      <vt:lpstr>Analyzing algorithm: Insertion Sort</vt:lpstr>
      <vt:lpstr>Worst case of insertion sort</vt:lpstr>
      <vt:lpstr>PowerPoint 演示文稿</vt:lpstr>
      <vt:lpstr>Average case of insertion sort</vt:lpstr>
      <vt:lpstr>PowerPoint 演示文稿</vt:lpstr>
      <vt:lpstr>PowerPoint 演示文稿</vt:lpstr>
      <vt:lpstr>PowerPoint 演示文稿</vt:lpstr>
      <vt:lpstr>PowerPoint 演示文稿</vt:lpstr>
      <vt:lpstr>Insertion sort analysis </vt:lpstr>
      <vt:lpstr>Insertion sort analysis </vt:lpstr>
      <vt:lpstr>Insertion sort analysis </vt:lpstr>
      <vt:lpstr>2.3 Designing Algorithms</vt:lpstr>
      <vt:lpstr>Divide-and-Conquer Approach</vt:lpstr>
      <vt:lpstr>Merge Sort Algorithm: DC</vt:lpstr>
      <vt:lpstr>Merge Sort Algorithm: Pseudocode</vt:lpstr>
      <vt:lpstr>Merge Sort Algorithm</vt:lpstr>
      <vt:lpstr>Merge Sort Algorithm: General Case</vt:lpstr>
      <vt:lpstr>Merge Two Sorted Lists</vt:lpstr>
      <vt:lpstr>PowerPoint 演示文稿</vt:lpstr>
      <vt:lpstr>PowerPoint 演示文稿</vt:lpstr>
      <vt:lpstr>PowerPoint 演示文稿</vt:lpstr>
      <vt:lpstr>Merge Two Sorted Lists : Pseudocode</vt:lpstr>
      <vt:lpstr>Merging two sorted arrays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Recurrence</vt:lpstr>
      <vt:lpstr>Recurrence</vt:lpstr>
      <vt:lpstr>Time complexity for Divide-and-Conquer</vt:lpstr>
      <vt:lpstr>PowerPoint 演示文稿</vt:lpstr>
      <vt:lpstr>Recurrence for merge sort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Induction</vt:lpstr>
      <vt:lpstr>PowerPoint 演示文稿</vt:lpstr>
      <vt:lpstr>PowerPoint 演示文稿</vt:lpstr>
      <vt:lpstr>Exercises</vt:lpstr>
      <vt:lpstr>Exercises</vt:lpstr>
      <vt:lpstr>Exercises</vt:lpstr>
      <vt:lpstr>Exercises</vt:lpstr>
      <vt:lpstr>End of Chapter</vt:lpstr>
      <vt:lpstr>Pseudocode conventions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</dc:title>
  <dc:creator/>
  <cp:lastModifiedBy/>
  <cp:revision>247</cp:revision>
  <dcterms:created xsi:type="dcterms:W3CDTF">2010-11-18T06:31:59Z</dcterms:created>
  <dcterms:modified xsi:type="dcterms:W3CDTF">2015-09-09T09:27:03Z</dcterms:modified>
</cp:coreProperties>
</file>